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old" panose="02000000000000000000" pitchFamily="2" charset="0"/>
      <p:regular r:id="rId33"/>
      <p:bold r:id="rId34"/>
    </p:embeddedFont>
    <p:embeddedFont>
      <p:font typeface="Roboto Bold Italics" panose="02000000000000000000" pitchFamily="2" charset="0"/>
      <p:regular r:id="rId35"/>
      <p:bold r:id="rId36"/>
      <p:italic r:id="rId37"/>
      <p:boldItalic r:id="rId38"/>
    </p:embeddedFont>
    <p:embeddedFont>
      <p:font typeface="Roboto Italics" panose="02000000000000000000" pitchFamily="2" charset="0"/>
      <p:regular r:id="rId39"/>
      <p:italic r:id="rId40"/>
    </p:embeddedFont>
    <p:embeddedFont>
      <p:font typeface="Roboto Medium" panose="02000000000000000000" pitchFamily="2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4468F-5D26-0749-B74E-1880F0F32605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A0212-1856-3847-9838-757E7DEC1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21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day everyone!</a:t>
            </a:r>
          </a:p>
          <a:p>
            <a:endParaRPr lang="en-US" dirty="0"/>
          </a:p>
          <a:p>
            <a:r>
              <a:rPr lang="en-US" dirty="0"/>
              <a:t>I am Ana Clarissa </a:t>
            </a:r>
            <a:r>
              <a:rPr lang="en-US" dirty="0" err="1"/>
              <a:t>Torio</a:t>
            </a:r>
            <a:r>
              <a:rPr lang="en-US" dirty="0"/>
              <a:t> from the Computational Materials Physics Group and Our research adviser is dr. </a:t>
            </a:r>
            <a:r>
              <a:rPr lang="en-US" dirty="0" err="1"/>
              <a:t>macam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our fields of interest are inclined toward materials modeling, structures, and properties, we have been familiarizing ourselves with using quantum espresso and </a:t>
            </a:r>
            <a:r>
              <a:rPr lang="en-US" dirty="0" err="1"/>
              <a:t>aloso</a:t>
            </a:r>
            <a:r>
              <a:rPr lang="en-US" dirty="0"/>
              <a:t> in programming with </a:t>
            </a:r>
            <a:r>
              <a:rPr lang="en-US" dirty="0" err="1"/>
              <a:t>linux</a:t>
            </a:r>
            <a:r>
              <a:rPr lang="en-US" dirty="0"/>
              <a:t>. This will prepare us for our thesis ideation and writing in the next few months. or the next semester</a:t>
            </a:r>
          </a:p>
          <a:p>
            <a:endParaRPr lang="en-US" dirty="0"/>
          </a:p>
          <a:p>
            <a:r>
              <a:rPr lang="en-US" dirty="0"/>
              <a:t>so in this case, </a:t>
            </a:r>
            <a:r>
              <a:rPr lang="en-US" dirty="0" err="1"/>
              <a:t>i</a:t>
            </a:r>
            <a:r>
              <a:rPr lang="en-US" dirty="0"/>
              <a:t> would be giving a presentation on installing quantum espresso using the </a:t>
            </a:r>
            <a:r>
              <a:rPr lang="en-US" dirty="0" err="1"/>
              <a:t>macos</a:t>
            </a:r>
            <a:r>
              <a:rPr lang="en-US" dirty="0"/>
              <a:t> terminal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5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fulfill the goal oof this presentation, these would be the contents. The </a:t>
            </a:r>
            <a:r>
              <a:rPr lang="en-US" dirty="0" err="1"/>
              <a:t>dfirst</a:t>
            </a:r>
            <a:r>
              <a:rPr lang="en-US" dirty="0"/>
              <a:t> is a brief background...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4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Unix: umbrella term</a:t>
            </a:r>
          </a:p>
          <a:p>
            <a:r>
              <a:rPr lang="en-US" dirty="0"/>
              <a:t>Darwin is like a sub-category under that that is being distributed with MacOS </a:t>
            </a:r>
            <a:r>
              <a:rPr lang="en-US" dirty="0" err="1"/>
              <a:t>softwares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9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Fortran programs can be run in Unix systems (</a:t>
            </a:r>
            <a:r>
              <a:rPr lang="en-US" dirty="0" err="1"/>
              <a:t>linux</a:t>
            </a:r>
            <a:r>
              <a:rPr lang="en-US" dirty="0"/>
              <a:t>, Darwin) </a:t>
            </a:r>
          </a:p>
          <a:p>
            <a:endParaRPr lang="en-US" dirty="0"/>
          </a:p>
          <a:p>
            <a:r>
              <a:rPr lang="en-US" dirty="0"/>
              <a:t>Fortran compilers are also readily available for </a:t>
            </a:r>
            <a:r>
              <a:rPr lang="en-US" dirty="0" err="1"/>
              <a:t>unix</a:t>
            </a:r>
            <a:r>
              <a:rPr lang="en-US" dirty="0"/>
              <a:t> systems, making it </a:t>
            </a:r>
            <a:r>
              <a:rPr lang="en-US" dirty="0" err="1"/>
              <a:t>easyly</a:t>
            </a:r>
            <a:r>
              <a:rPr lang="en-US" dirty="0"/>
              <a:t> executable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6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0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Failed test for </a:t>
            </a:r>
            <a:r>
              <a:rPr lang="en-US" dirty="0" err="1"/>
              <a:t>MetaGGA</a:t>
            </a:r>
            <a:r>
              <a:rPr lang="en-US" dirty="0"/>
              <a:t> may not pose any problems with the calculations involving </a:t>
            </a:r>
            <a:r>
              <a:rPr lang="en-US" dirty="0" err="1"/>
              <a:t>scf</a:t>
            </a:r>
            <a:r>
              <a:rPr lang="en-US" dirty="0"/>
              <a:t>, which I have already done</a:t>
            </a:r>
          </a:p>
          <a:p>
            <a:endParaRPr lang="en-US" dirty="0"/>
          </a:p>
          <a:p>
            <a:r>
              <a:rPr lang="en-US" dirty="0"/>
              <a:t>but for other calculations that needs this specific package, it may yield to errors or unsuccessful calculations. </a:t>
            </a:r>
          </a:p>
          <a:p>
            <a:endParaRPr lang="en-US" dirty="0"/>
          </a:p>
          <a:p>
            <a:r>
              <a:rPr lang="en-US" dirty="0"/>
              <a:t>To help </a:t>
            </a:r>
            <a:r>
              <a:rPr lang="en-US" dirty="0" err="1"/>
              <a:t>adress</a:t>
            </a:r>
            <a:r>
              <a:rPr lang="en-US" dirty="0"/>
              <a:t> this, it may be effective to reinstall with later or </a:t>
            </a:r>
            <a:r>
              <a:rPr lang="en-US" dirty="0" err="1"/>
              <a:t>previos</a:t>
            </a:r>
            <a:r>
              <a:rPr lang="en-US" dirty="0"/>
              <a:t> versions, depending on your </a:t>
            </a:r>
            <a:r>
              <a:rPr lang="en-US" dirty="0" err="1"/>
              <a:t>suystem's</a:t>
            </a:r>
            <a:r>
              <a:rPr lang="en-US" dirty="0"/>
              <a:t> compatibility, as well as downloading the packages individually through </a:t>
            </a:r>
            <a:r>
              <a:rPr lang="en-US" dirty="0" err="1"/>
              <a:t>repositorues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10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possible </a:t>
            </a:r>
            <a:r>
              <a:rPr lang="en-US" dirty="0" err="1"/>
              <a:t>tfor</a:t>
            </a:r>
            <a:r>
              <a:rPr lang="en-US" dirty="0"/>
              <a:t> QE to be in conflict with other environments installed in your device (such as anaconda) </a:t>
            </a:r>
          </a:p>
          <a:p>
            <a:endParaRPr lang="en-US" dirty="0"/>
          </a:p>
          <a:p>
            <a:r>
              <a:rPr lang="en-US" dirty="0"/>
              <a:t>and with personal experience, the anaconda environment is also set to my system's path, therefore </a:t>
            </a:r>
            <a:r>
              <a:rPr lang="en-US" dirty="0" err="1"/>
              <a:t>mixups</a:t>
            </a:r>
            <a:r>
              <a:rPr lang="en-US" dirty="0"/>
              <a:t> with compilers are possible, leading to errors.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SCF </a:t>
            </a:r>
            <a:r>
              <a:rPr lang="en-US" dirty="0" err="1"/>
              <a:t>calciuilation</a:t>
            </a:r>
            <a:r>
              <a:rPr lang="en-US" dirty="0"/>
              <a:t> is used to solve the </a:t>
            </a:r>
            <a:r>
              <a:rPr lang="en-US" dirty="0" err="1"/>
              <a:t>kohn</a:t>
            </a:r>
            <a:r>
              <a:rPr lang="en-US" dirty="0"/>
              <a:t>-sham equations through an input file. This could then be used to </a:t>
            </a:r>
            <a:r>
              <a:rPr lang="en-US" dirty="0" err="1"/>
              <a:t>yyield</a:t>
            </a:r>
            <a:r>
              <a:rPr lang="en-US" dirty="0"/>
              <a:t> calculated total energies, electronic band structures, and other properties.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A0212-1856-3847-9838-757E7DEC1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8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sv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sv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-espresso.org/wp-content/uploads/2022/03/user_guide.pdf" TargetMode="External"/><Relationship Id="rId2" Type="http://schemas.openxmlformats.org/officeDocument/2006/relationships/hyperlink" Target="https://medium.com/geekculture/is-a-mac-or-windows-pc-better-for-programming-d5556bf06f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anabdas.github.io/espresso/hands-on/scf" TargetMode="External"/><Relationship Id="rId5" Type="http://schemas.openxmlformats.org/officeDocument/2006/relationships/hyperlink" Target="https://www.materialssquare.com/blog/2-convergence-test-k-points-optimization-for-silicon-bulk-2#:~:text=In%20Quantum%20Espresso%2C%20selecting%20the,point%20mesh%20of%20each%20axis" TargetMode="External"/><Relationship Id="rId4" Type="http://schemas.openxmlformats.org/officeDocument/2006/relationships/hyperlink" Target="https://formulae.brew.sh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10" Type="http://schemas.openxmlformats.org/officeDocument/2006/relationships/image" Target="../media/image32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518" t="9652" r="13481" b="194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9878" y="4462656"/>
            <a:ext cx="6418670" cy="706950"/>
            <a:chOff x="0" y="0"/>
            <a:chExt cx="7432563" cy="818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32563" cy="818620"/>
            </a:xfrm>
            <a:custGeom>
              <a:avLst/>
              <a:gdLst/>
              <a:ahLst/>
              <a:cxnLst/>
              <a:rect l="l" t="t" r="r" b="b"/>
              <a:pathLst>
                <a:path w="7432563" h="818620">
                  <a:moveTo>
                    <a:pt x="0" y="0"/>
                  </a:moveTo>
                  <a:lnTo>
                    <a:pt x="7432563" y="0"/>
                  </a:lnTo>
                  <a:lnTo>
                    <a:pt x="7432563" y="818620"/>
                  </a:lnTo>
                  <a:lnTo>
                    <a:pt x="0" y="81862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664156" y="0"/>
            <a:ext cx="986461" cy="111653"/>
            <a:chOff x="0" y="0"/>
            <a:chExt cx="4921777" cy="5570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21777" cy="557071"/>
            </a:xfrm>
            <a:custGeom>
              <a:avLst/>
              <a:gdLst/>
              <a:ahLst/>
              <a:cxnLst/>
              <a:rect l="l" t="t" r="r" b="b"/>
              <a:pathLst>
                <a:path w="4921777" h="557071">
                  <a:moveTo>
                    <a:pt x="0" y="0"/>
                  </a:moveTo>
                  <a:lnTo>
                    <a:pt x="4921777" y="0"/>
                  </a:lnTo>
                  <a:lnTo>
                    <a:pt x="4921777" y="557071"/>
                  </a:lnTo>
                  <a:lnTo>
                    <a:pt x="0" y="55707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89878" y="6497527"/>
            <a:ext cx="8553131" cy="39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06"/>
              </a:lnSpc>
            </a:pPr>
            <a:r>
              <a:rPr lang="en-US" sz="2219" spc="335">
                <a:solidFill>
                  <a:srgbClr val="FF9000"/>
                </a:solidFill>
                <a:latin typeface="Roboto Bold"/>
              </a:rPr>
              <a:t>MacOS Terminal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4156" y="712470"/>
            <a:ext cx="98339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28700" y="3993832"/>
            <a:ext cx="8115300" cy="11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FFFF"/>
                </a:solidFill>
                <a:latin typeface="Roboto Bold"/>
              </a:rPr>
              <a:t>INSTALLING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588" y="5442014"/>
            <a:ext cx="12367805" cy="11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9000"/>
                </a:solidFill>
                <a:latin typeface="Roboto Bold"/>
              </a:rPr>
              <a:t>QUANTUM ESPRESSO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9878" y="7205108"/>
            <a:ext cx="747231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 Bold"/>
              </a:rPr>
              <a:t>Ana Clarissa D. Torio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III - BS Applied Physics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4156" y="712470"/>
            <a:ext cx="7045973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FFFFFF"/>
                </a:solidFill>
                <a:latin typeface="Roboto Bold"/>
              </a:rPr>
              <a:t>Structure and Dynamics Research Laboratory</a:t>
            </a: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FFFFFF"/>
                </a:solidFill>
                <a:latin typeface="Roboto Bold"/>
              </a:rPr>
              <a:t>Research Meet | June 5,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4338538" y="0"/>
            <a:ext cx="5482971" cy="10287000"/>
          </a:xfrm>
          <a:custGeom>
            <a:avLst/>
            <a:gdLst/>
            <a:ahLst/>
            <a:cxnLst/>
            <a:rect l="l" t="t" r="r" b="b"/>
            <a:pathLst>
              <a:path w="5482971" h="10287000">
                <a:moveTo>
                  <a:pt x="0" y="0"/>
                </a:moveTo>
                <a:lnTo>
                  <a:pt x="5482971" y="0"/>
                </a:lnTo>
                <a:lnTo>
                  <a:pt x="5482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800" r="-9080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631331"/>
            <a:ext cx="6263563" cy="2626969"/>
            <a:chOff x="0" y="0"/>
            <a:chExt cx="2284965" cy="9583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4965" cy="958325"/>
            </a:xfrm>
            <a:custGeom>
              <a:avLst/>
              <a:gdLst/>
              <a:ahLst/>
              <a:cxnLst/>
              <a:rect l="l" t="t" r="r" b="b"/>
              <a:pathLst>
                <a:path w="2284965" h="958325">
                  <a:moveTo>
                    <a:pt x="0" y="0"/>
                  </a:moveTo>
                  <a:lnTo>
                    <a:pt x="2284965" y="0"/>
                  </a:lnTo>
                  <a:lnTo>
                    <a:pt x="2284965" y="958325"/>
                  </a:lnTo>
                  <a:lnTo>
                    <a:pt x="0" y="958325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55854" y="2932511"/>
            <a:ext cx="2903289" cy="678015"/>
            <a:chOff x="0" y="0"/>
            <a:chExt cx="2297362" cy="536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714105" y="4515400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52225" y="4726201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49"/>
                </a:lnTo>
                <a:lnTo>
                  <a:pt x="0" y="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143500"/>
            <a:ext cx="6263563" cy="1222998"/>
          </a:xfrm>
          <a:custGeom>
            <a:avLst/>
            <a:gdLst/>
            <a:ahLst/>
            <a:cxnLst/>
            <a:rect l="l" t="t" r="r" b="b"/>
            <a:pathLst>
              <a:path w="6263563" h="1222998">
                <a:moveTo>
                  <a:pt x="0" y="0"/>
                </a:moveTo>
                <a:lnTo>
                  <a:pt x="6263563" y="0"/>
                </a:lnTo>
                <a:lnTo>
                  <a:pt x="6263563" y="1222998"/>
                </a:lnTo>
                <a:lnTo>
                  <a:pt x="0" y="1222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0422" b="-2893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709085" y="5637425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47205" y="5848226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14105" y="6788245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952225" y="6999045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675943" y="8180812"/>
            <a:ext cx="6583357" cy="1077488"/>
          </a:xfrm>
          <a:custGeom>
            <a:avLst/>
            <a:gdLst/>
            <a:ahLst/>
            <a:cxnLst/>
            <a:rect l="l" t="t" r="r" b="b"/>
            <a:pathLst>
              <a:path w="6583357" h="1077488">
                <a:moveTo>
                  <a:pt x="0" y="0"/>
                </a:moveTo>
                <a:lnTo>
                  <a:pt x="6583357" y="0"/>
                </a:lnTo>
                <a:lnTo>
                  <a:pt x="6583357" y="1077488"/>
                </a:lnTo>
                <a:lnTo>
                  <a:pt x="0" y="1077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0297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92551" y="7066293"/>
            <a:ext cx="553586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 Italics"/>
              </a:rPr>
              <a:t>continuing without editing the make.inc file first will result to an error in the next 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58988" y="2562775"/>
            <a:ext cx="640031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Configuring the QE directory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97772" y="4669051"/>
            <a:ext cx="322293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cd qe-7.2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Go to the qe-7.2 directory 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Itali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297772" y="5791076"/>
            <a:ext cx="481664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./configure 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Configure (yields make.inc file)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Itali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02792" y="6941895"/>
            <a:ext cx="510641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CPP = gcc -E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Resolve error: redefine CPP in make.inc as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155854" y="2932511"/>
            <a:ext cx="2903289" cy="678015"/>
            <a:chOff x="0" y="0"/>
            <a:chExt cx="2297362" cy="536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714105" y="4515400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2225" y="4726201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49"/>
                </a:lnTo>
                <a:lnTo>
                  <a:pt x="0" y="654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09085" y="5637425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47205" y="5848226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14105" y="6788245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50" y="0"/>
                </a:lnTo>
                <a:lnTo>
                  <a:pt x="65405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2225" y="6999045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675943" y="8180812"/>
            <a:ext cx="6583357" cy="1077488"/>
          </a:xfrm>
          <a:custGeom>
            <a:avLst/>
            <a:gdLst/>
            <a:ahLst/>
            <a:cxnLst/>
            <a:rect l="l" t="t" r="r" b="b"/>
            <a:pathLst>
              <a:path w="6583357" h="1077488">
                <a:moveTo>
                  <a:pt x="0" y="0"/>
                </a:moveTo>
                <a:lnTo>
                  <a:pt x="6583357" y="0"/>
                </a:lnTo>
                <a:lnTo>
                  <a:pt x="6583357" y="1077488"/>
                </a:lnTo>
                <a:lnTo>
                  <a:pt x="0" y="1077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029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3038559"/>
            <a:ext cx="8792809" cy="3082015"/>
          </a:xfrm>
          <a:custGeom>
            <a:avLst/>
            <a:gdLst/>
            <a:ahLst/>
            <a:cxnLst/>
            <a:rect l="l" t="t" r="r" b="b"/>
            <a:pathLst>
              <a:path w="8792809" h="3082015">
                <a:moveTo>
                  <a:pt x="0" y="0"/>
                </a:moveTo>
                <a:lnTo>
                  <a:pt x="8792809" y="0"/>
                </a:lnTo>
                <a:lnTo>
                  <a:pt x="8792809" y="3082015"/>
                </a:lnTo>
                <a:lnTo>
                  <a:pt x="0" y="3082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542838" flipH="1">
            <a:off x="4670852" y="6160694"/>
            <a:ext cx="5935228" cy="1676702"/>
          </a:xfrm>
          <a:custGeom>
            <a:avLst/>
            <a:gdLst/>
            <a:ahLst/>
            <a:cxnLst/>
            <a:rect l="l" t="t" r="r" b="b"/>
            <a:pathLst>
              <a:path w="5935228" h="1676702">
                <a:moveTo>
                  <a:pt x="5935228" y="0"/>
                </a:moveTo>
                <a:lnTo>
                  <a:pt x="0" y="0"/>
                </a:lnTo>
                <a:lnTo>
                  <a:pt x="0" y="1676702"/>
                </a:lnTo>
                <a:lnTo>
                  <a:pt x="5935228" y="1676702"/>
                </a:lnTo>
                <a:lnTo>
                  <a:pt x="59352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858988" y="2562775"/>
            <a:ext cx="640031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Configuring the QE directory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97772" y="4669051"/>
            <a:ext cx="3222939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cd qe-7.2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Go to the qe-7.2 directory 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97772" y="5791076"/>
            <a:ext cx="4816646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./configure 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Configure (yields make.inc file)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302792" y="6941895"/>
            <a:ext cx="5106410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CPP = gcc -E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Resolve error: redefine CPP in make.inc as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59396" y="6540376"/>
            <a:ext cx="8754709" cy="73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070" spc="50">
                <a:solidFill>
                  <a:srgbClr val="FF9000"/>
                </a:solidFill>
                <a:latin typeface="Roboto Bold"/>
              </a:rPr>
              <a:t>Success!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2515" y="1678612"/>
            <a:ext cx="5482971" cy="8608388"/>
          </a:xfrm>
          <a:custGeom>
            <a:avLst/>
            <a:gdLst/>
            <a:ahLst/>
            <a:cxnLst/>
            <a:rect l="l" t="t" r="r" b="b"/>
            <a:pathLst>
              <a:path w="5482971" h="8608388">
                <a:moveTo>
                  <a:pt x="0" y="0"/>
                </a:moveTo>
                <a:lnTo>
                  <a:pt x="5482971" y="0"/>
                </a:lnTo>
                <a:lnTo>
                  <a:pt x="5482971" y="8608388"/>
                </a:lnTo>
                <a:lnTo>
                  <a:pt x="0" y="860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51" r="-677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44420" y="7110404"/>
            <a:ext cx="479989" cy="47998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644420" y="4633459"/>
            <a:ext cx="479989" cy="479989"/>
          </a:xfrm>
          <a:custGeom>
            <a:avLst/>
            <a:gdLst/>
            <a:ahLst/>
            <a:cxnLst/>
            <a:rect l="l" t="t" r="r" b="b"/>
            <a:pathLst>
              <a:path w="479989" h="479989">
                <a:moveTo>
                  <a:pt x="0" y="0"/>
                </a:moveTo>
                <a:lnTo>
                  <a:pt x="479989" y="0"/>
                </a:lnTo>
                <a:lnTo>
                  <a:pt x="479989" y="479989"/>
                </a:lnTo>
                <a:lnTo>
                  <a:pt x="0" y="47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88873" y="7259964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8" y="0"/>
                </a:lnTo>
                <a:lnTo>
                  <a:pt x="610048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88873" y="4808425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8" y="0"/>
                </a:lnTo>
                <a:lnTo>
                  <a:pt x="610048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885486" y="1678612"/>
            <a:ext cx="6402514" cy="2681902"/>
            <a:chOff x="0" y="0"/>
            <a:chExt cx="2778696" cy="1163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8696" cy="1163947"/>
            </a:xfrm>
            <a:custGeom>
              <a:avLst/>
              <a:gdLst/>
              <a:ahLst/>
              <a:cxnLst/>
              <a:rect l="l" t="t" r="r" b="b"/>
              <a:pathLst>
                <a:path w="2778696" h="1163947">
                  <a:moveTo>
                    <a:pt x="0" y="0"/>
                  </a:moveTo>
                  <a:lnTo>
                    <a:pt x="2778696" y="0"/>
                  </a:lnTo>
                  <a:lnTo>
                    <a:pt x="2778696" y="1163947"/>
                  </a:lnTo>
                  <a:lnTo>
                    <a:pt x="0" y="116394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80394" y="1678612"/>
            <a:ext cx="117929" cy="1113856"/>
            <a:chOff x="0" y="0"/>
            <a:chExt cx="220769" cy="208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80394" y="2792468"/>
            <a:ext cx="117929" cy="1113856"/>
            <a:chOff x="0" y="0"/>
            <a:chExt cx="220769" cy="20851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974122" y="2313133"/>
            <a:ext cx="2930262" cy="533763"/>
            <a:chOff x="0" y="0"/>
            <a:chExt cx="11273281" cy="2053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73281" cy="2053488"/>
            </a:xfrm>
            <a:custGeom>
              <a:avLst/>
              <a:gdLst/>
              <a:ahLst/>
              <a:cxnLst/>
              <a:rect l="l" t="t" r="r" b="b"/>
              <a:pathLst>
                <a:path w="11273281" h="2053488">
                  <a:moveTo>
                    <a:pt x="0" y="0"/>
                  </a:moveTo>
                  <a:lnTo>
                    <a:pt x="11273281" y="0"/>
                  </a:lnTo>
                  <a:lnTo>
                    <a:pt x="11273281" y="2053488"/>
                  </a:lnTo>
                  <a:lnTo>
                    <a:pt x="0" y="2053488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257780" y="1844889"/>
            <a:ext cx="8766855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Compiling packages </a:t>
            </a:r>
          </a:p>
          <a:p>
            <a:pPr>
              <a:lnSpc>
                <a:spcPts val="6660"/>
              </a:lnSpc>
            </a:pPr>
            <a:endParaRPr lang="en-US" sz="6000" spc="6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5060950"/>
            <a:ext cx="4700062" cy="317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Compiling and creating executables needed to run calculations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cmake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instead of </a:t>
            </a:r>
            <a:r>
              <a:rPr lang="en-US" sz="2000" spc="60">
                <a:solidFill>
                  <a:srgbClr val="000000"/>
                </a:solidFill>
                <a:latin typeface="Roboto Italics"/>
              </a:rPr>
              <a:t>make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could be used depending on the installed package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to check if the compilation is successful, the </a:t>
            </a:r>
            <a:r>
              <a:rPr lang="en-US" sz="2000" spc="60">
                <a:solidFill>
                  <a:srgbClr val="000000"/>
                </a:solidFill>
                <a:latin typeface="Roboto Italics"/>
              </a:rPr>
              <a:t>bin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folder should have executable file 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378" y="5655005"/>
            <a:ext cx="3289967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For compiling only the PWscf package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03378" y="8108136"/>
            <a:ext cx="4555922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For compiling ALL packages. [-j N]   executes the compilation in parallel for N processors. No need to add for series compilation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98326" y="4759325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make [-j N] pw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98326" y="7190118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make [-j N] all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5486" y="1678612"/>
            <a:ext cx="6402514" cy="2681902"/>
            <a:chOff x="0" y="0"/>
            <a:chExt cx="2778696" cy="11639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8696" cy="1163947"/>
            </a:xfrm>
            <a:custGeom>
              <a:avLst/>
              <a:gdLst/>
              <a:ahLst/>
              <a:cxnLst/>
              <a:rect l="l" t="t" r="r" b="b"/>
              <a:pathLst>
                <a:path w="2778696" h="1163947">
                  <a:moveTo>
                    <a:pt x="0" y="0"/>
                  </a:moveTo>
                  <a:lnTo>
                    <a:pt x="2778696" y="0"/>
                  </a:lnTo>
                  <a:lnTo>
                    <a:pt x="2778696" y="1163947"/>
                  </a:lnTo>
                  <a:lnTo>
                    <a:pt x="0" y="116394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5060950"/>
            <a:ext cx="4700062" cy="317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Compiling and creating executables needed to run calculations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 Italics"/>
              </a:rPr>
              <a:t>cmake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instead of </a:t>
            </a:r>
            <a:r>
              <a:rPr lang="en-US" sz="2000" spc="60">
                <a:solidFill>
                  <a:srgbClr val="000000"/>
                </a:solidFill>
                <a:latin typeface="Roboto Italics"/>
              </a:rPr>
              <a:t>make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could be used depending on the installed package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to check if the compilation is successful, the </a:t>
            </a:r>
            <a:r>
              <a:rPr lang="en-US" sz="2000" spc="60">
                <a:solidFill>
                  <a:srgbClr val="000000"/>
                </a:solidFill>
                <a:latin typeface="Roboto Italics"/>
              </a:rPr>
              <a:t>bin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folder should have executable file contents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6946451" y="3533135"/>
            <a:ext cx="9878069" cy="4705990"/>
          </a:xfrm>
          <a:custGeom>
            <a:avLst/>
            <a:gdLst/>
            <a:ahLst/>
            <a:cxnLst/>
            <a:rect l="l" t="t" r="r" b="b"/>
            <a:pathLst>
              <a:path w="9878069" h="4705990">
                <a:moveTo>
                  <a:pt x="0" y="0"/>
                </a:moveTo>
                <a:lnTo>
                  <a:pt x="9878069" y="0"/>
                </a:lnTo>
                <a:lnTo>
                  <a:pt x="9878069" y="4705990"/>
                </a:lnTo>
                <a:lnTo>
                  <a:pt x="0" y="4705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94893">
            <a:off x="5220917" y="7410351"/>
            <a:ext cx="4278022" cy="1208541"/>
          </a:xfrm>
          <a:custGeom>
            <a:avLst/>
            <a:gdLst/>
            <a:ahLst/>
            <a:cxnLst/>
            <a:rect l="l" t="t" r="r" b="b"/>
            <a:pathLst>
              <a:path w="4278022" h="1208541">
                <a:moveTo>
                  <a:pt x="0" y="0"/>
                </a:moveTo>
                <a:lnTo>
                  <a:pt x="4278021" y="0"/>
                </a:lnTo>
                <a:lnTo>
                  <a:pt x="4278021" y="1208541"/>
                </a:lnTo>
                <a:lnTo>
                  <a:pt x="0" y="12085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80394" y="1678612"/>
            <a:ext cx="117929" cy="1113856"/>
            <a:chOff x="0" y="0"/>
            <a:chExt cx="220769" cy="2085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80394" y="2792468"/>
            <a:ext cx="117929" cy="1113856"/>
            <a:chOff x="0" y="0"/>
            <a:chExt cx="220769" cy="20851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974122" y="2313133"/>
            <a:ext cx="2930262" cy="533763"/>
            <a:chOff x="0" y="0"/>
            <a:chExt cx="11273281" cy="20534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73281" cy="2053488"/>
            </a:xfrm>
            <a:custGeom>
              <a:avLst/>
              <a:gdLst/>
              <a:ahLst/>
              <a:cxnLst/>
              <a:rect l="l" t="t" r="r" b="b"/>
              <a:pathLst>
                <a:path w="11273281" h="2053488">
                  <a:moveTo>
                    <a:pt x="0" y="0"/>
                  </a:moveTo>
                  <a:lnTo>
                    <a:pt x="11273281" y="0"/>
                  </a:lnTo>
                  <a:lnTo>
                    <a:pt x="11273281" y="2053488"/>
                  </a:lnTo>
                  <a:lnTo>
                    <a:pt x="0" y="2053488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257780" y="1844889"/>
            <a:ext cx="8766855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Compiling packages </a:t>
            </a:r>
          </a:p>
          <a:p>
            <a:pPr>
              <a:lnSpc>
                <a:spcPts val="6660"/>
              </a:lnSpc>
            </a:pPr>
            <a:endParaRPr lang="en-US" sz="6000" spc="60">
              <a:solidFill>
                <a:srgbClr val="000000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4156" y="1363558"/>
            <a:ext cx="7623844" cy="4857736"/>
          </a:xfrm>
          <a:custGeom>
            <a:avLst/>
            <a:gdLst/>
            <a:ahLst/>
            <a:cxnLst/>
            <a:rect l="l" t="t" r="r" b="b"/>
            <a:pathLst>
              <a:path w="7623844" h="4857736">
                <a:moveTo>
                  <a:pt x="0" y="0"/>
                </a:moveTo>
                <a:lnTo>
                  <a:pt x="7623844" y="0"/>
                </a:lnTo>
                <a:lnTo>
                  <a:pt x="7623844" y="4857736"/>
                </a:lnTo>
                <a:lnTo>
                  <a:pt x="0" y="485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14" b="-23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2955" y="1771393"/>
            <a:ext cx="2903289" cy="678015"/>
            <a:chOff x="0" y="0"/>
            <a:chExt cx="2297362" cy="5365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56088" y="2996234"/>
            <a:ext cx="590732" cy="590732"/>
          </a:xfrm>
          <a:custGeom>
            <a:avLst/>
            <a:gdLst/>
            <a:ahLst/>
            <a:cxnLst/>
            <a:rect l="l" t="t" r="r" b="b"/>
            <a:pathLst>
              <a:path w="590732" h="590732">
                <a:moveTo>
                  <a:pt x="0" y="0"/>
                </a:moveTo>
                <a:lnTo>
                  <a:pt x="590733" y="0"/>
                </a:lnTo>
                <a:lnTo>
                  <a:pt x="590733" y="590732"/>
                </a:lnTo>
                <a:lnTo>
                  <a:pt x="0" y="59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71018" y="6221294"/>
            <a:ext cx="7616982" cy="4287599"/>
            <a:chOff x="0" y="0"/>
            <a:chExt cx="2778696" cy="1564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8696" cy="1564128"/>
            </a:xfrm>
            <a:custGeom>
              <a:avLst/>
              <a:gdLst/>
              <a:ahLst/>
              <a:cxnLst/>
              <a:rect l="l" t="t" r="r" b="b"/>
              <a:pathLst>
                <a:path w="2778696" h="1564128">
                  <a:moveTo>
                    <a:pt x="0" y="0"/>
                  </a:moveTo>
                  <a:lnTo>
                    <a:pt x="2778696" y="0"/>
                  </a:lnTo>
                  <a:lnTo>
                    <a:pt x="2778696" y="1564128"/>
                  </a:lnTo>
                  <a:lnTo>
                    <a:pt x="0" y="1564128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251075" y="3098195"/>
            <a:ext cx="560848" cy="654050"/>
          </a:xfrm>
          <a:custGeom>
            <a:avLst/>
            <a:gdLst/>
            <a:ahLst/>
            <a:cxnLst/>
            <a:rect l="l" t="t" r="r" b="b"/>
            <a:pathLst>
              <a:path w="560848" h="654050">
                <a:moveTo>
                  <a:pt x="0" y="0"/>
                </a:moveTo>
                <a:lnTo>
                  <a:pt x="560848" y="0"/>
                </a:lnTo>
                <a:lnTo>
                  <a:pt x="560848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6088" y="4253252"/>
            <a:ext cx="590732" cy="590732"/>
          </a:xfrm>
          <a:custGeom>
            <a:avLst/>
            <a:gdLst/>
            <a:ahLst/>
            <a:cxnLst/>
            <a:rect l="l" t="t" r="r" b="b"/>
            <a:pathLst>
              <a:path w="590732" h="590732">
                <a:moveTo>
                  <a:pt x="0" y="0"/>
                </a:moveTo>
                <a:lnTo>
                  <a:pt x="590733" y="0"/>
                </a:lnTo>
                <a:lnTo>
                  <a:pt x="590733" y="590732"/>
                </a:lnTo>
                <a:lnTo>
                  <a:pt x="0" y="59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51075" y="4355213"/>
            <a:ext cx="560848" cy="654050"/>
          </a:xfrm>
          <a:custGeom>
            <a:avLst/>
            <a:gdLst/>
            <a:ahLst/>
            <a:cxnLst/>
            <a:rect l="l" t="t" r="r" b="b"/>
            <a:pathLst>
              <a:path w="560848" h="654050">
                <a:moveTo>
                  <a:pt x="0" y="0"/>
                </a:moveTo>
                <a:lnTo>
                  <a:pt x="560848" y="0"/>
                </a:lnTo>
                <a:lnTo>
                  <a:pt x="560848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56088" y="5401660"/>
            <a:ext cx="7919521" cy="2963434"/>
          </a:xfrm>
          <a:custGeom>
            <a:avLst/>
            <a:gdLst/>
            <a:ahLst/>
            <a:cxnLst/>
            <a:rect l="l" t="t" r="r" b="b"/>
            <a:pathLst>
              <a:path w="7919521" h="2963434">
                <a:moveTo>
                  <a:pt x="0" y="0"/>
                </a:moveTo>
                <a:lnTo>
                  <a:pt x="7919521" y="0"/>
                </a:lnTo>
                <a:lnTo>
                  <a:pt x="7919521" y="2963434"/>
                </a:lnTo>
                <a:lnTo>
                  <a:pt x="0" y="296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8641319"/>
            <a:ext cx="7946909" cy="786146"/>
          </a:xfrm>
          <a:custGeom>
            <a:avLst/>
            <a:gdLst/>
            <a:ahLst/>
            <a:cxnLst/>
            <a:rect l="l" t="t" r="r" b="b"/>
            <a:pathLst>
              <a:path w="7946909" h="786146">
                <a:moveTo>
                  <a:pt x="0" y="0"/>
                </a:moveTo>
                <a:lnTo>
                  <a:pt x="7946909" y="0"/>
                </a:lnTo>
                <a:lnTo>
                  <a:pt x="7946909" y="786145"/>
                </a:lnTo>
                <a:lnTo>
                  <a:pt x="0" y="786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56088" y="1401658"/>
            <a:ext cx="808941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Testing for executables for verification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2581" y="7134070"/>
            <a:ext cx="627042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The expected output should yield "Passed" in the packages or executables being tested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9535" y="3368070"/>
            <a:ext cx="6994465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the test suite is a directory containing validation tests to check which packages are erroneous or missing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9535" y="3041045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cd test suite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49535" y="4298063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make run-tests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49535" y="4650488"/>
            <a:ext cx="771907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execute/run test suite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39150" y="8165945"/>
            <a:ext cx="6270425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In cases that the packages yield error, the error message specifies missing dependencies or any incompatibilities</a:t>
            </a:r>
          </a:p>
        </p:txBody>
      </p:sp>
      <p:sp>
        <p:nvSpPr>
          <p:cNvPr id="20" name="Freeform 20"/>
          <p:cNvSpPr/>
          <p:nvPr/>
        </p:nvSpPr>
        <p:spPr>
          <a:xfrm rot="1621159" flipH="1">
            <a:off x="8705989" y="6862780"/>
            <a:ext cx="2325240" cy="656880"/>
          </a:xfrm>
          <a:custGeom>
            <a:avLst/>
            <a:gdLst/>
            <a:ahLst/>
            <a:cxnLst/>
            <a:rect l="l" t="t" r="r" b="b"/>
            <a:pathLst>
              <a:path w="2325240" h="656880">
                <a:moveTo>
                  <a:pt x="2325241" y="0"/>
                </a:moveTo>
                <a:lnTo>
                  <a:pt x="0" y="0"/>
                </a:lnTo>
                <a:lnTo>
                  <a:pt x="0" y="656880"/>
                </a:lnTo>
                <a:lnTo>
                  <a:pt x="2325241" y="656880"/>
                </a:lnTo>
                <a:lnTo>
                  <a:pt x="232524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961563" flipH="1" flipV="1">
            <a:off x="8729168" y="8264484"/>
            <a:ext cx="2325240" cy="656880"/>
          </a:xfrm>
          <a:custGeom>
            <a:avLst/>
            <a:gdLst/>
            <a:ahLst/>
            <a:cxnLst/>
            <a:rect l="l" t="t" r="r" b="b"/>
            <a:pathLst>
              <a:path w="2325240" h="656880">
                <a:moveTo>
                  <a:pt x="2325240" y="656880"/>
                </a:moveTo>
                <a:lnTo>
                  <a:pt x="0" y="656880"/>
                </a:lnTo>
                <a:lnTo>
                  <a:pt x="0" y="0"/>
                </a:lnTo>
                <a:lnTo>
                  <a:pt x="2325240" y="0"/>
                </a:lnTo>
                <a:lnTo>
                  <a:pt x="2325240" y="65688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50896" y="3891776"/>
            <a:ext cx="4690460" cy="4204332"/>
            <a:chOff x="0" y="0"/>
            <a:chExt cx="5677149" cy="5088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77148" cy="5088758"/>
            </a:xfrm>
            <a:custGeom>
              <a:avLst/>
              <a:gdLst/>
              <a:ahLst/>
              <a:cxnLst/>
              <a:rect l="l" t="t" r="r" b="b"/>
              <a:pathLst>
                <a:path w="5677148" h="5088758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5088758"/>
                  </a:lnTo>
                  <a:lnTo>
                    <a:pt x="5677148" y="5088758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5010018"/>
                  </a:lnTo>
                  <a:lnTo>
                    <a:pt x="78740" y="5010018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5008" y="7991889"/>
            <a:ext cx="4716348" cy="953192"/>
            <a:chOff x="0" y="0"/>
            <a:chExt cx="1720536" cy="347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0536" cy="347727"/>
            </a:xfrm>
            <a:custGeom>
              <a:avLst/>
              <a:gdLst/>
              <a:ahLst/>
              <a:cxnLst/>
              <a:rect l="l" t="t" r="r" b="b"/>
              <a:pathLst>
                <a:path w="1720536" h="347727">
                  <a:moveTo>
                    <a:pt x="0" y="0"/>
                  </a:moveTo>
                  <a:lnTo>
                    <a:pt x="1720536" y="0"/>
                  </a:lnTo>
                  <a:lnTo>
                    <a:pt x="1720536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809868" y="3891776"/>
            <a:ext cx="4690460" cy="4204332"/>
            <a:chOff x="0" y="0"/>
            <a:chExt cx="5677149" cy="50887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77148" cy="5088758"/>
            </a:xfrm>
            <a:custGeom>
              <a:avLst/>
              <a:gdLst/>
              <a:ahLst/>
              <a:cxnLst/>
              <a:rect l="l" t="t" r="r" b="b"/>
              <a:pathLst>
                <a:path w="5677148" h="5088758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5088758"/>
                  </a:lnTo>
                  <a:lnTo>
                    <a:pt x="5677148" y="5088758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5010018"/>
                  </a:lnTo>
                  <a:lnTo>
                    <a:pt x="78740" y="5010018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09868" y="7991889"/>
            <a:ext cx="4690460" cy="953192"/>
            <a:chOff x="0" y="0"/>
            <a:chExt cx="1711093" cy="347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68840" y="3891776"/>
            <a:ext cx="4690460" cy="4204332"/>
            <a:chOff x="0" y="0"/>
            <a:chExt cx="5677149" cy="5088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77148" cy="5088758"/>
            </a:xfrm>
            <a:custGeom>
              <a:avLst/>
              <a:gdLst/>
              <a:ahLst/>
              <a:cxnLst/>
              <a:rect l="l" t="t" r="r" b="b"/>
              <a:pathLst>
                <a:path w="5677148" h="5088758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5088758"/>
                  </a:lnTo>
                  <a:lnTo>
                    <a:pt x="5677148" y="5088758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5010018"/>
                  </a:lnTo>
                  <a:lnTo>
                    <a:pt x="78740" y="5010018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65148" y="7991889"/>
            <a:ext cx="4690460" cy="953192"/>
            <a:chOff x="0" y="0"/>
            <a:chExt cx="1711093" cy="347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2888534" y="4120329"/>
            <a:ext cx="989297" cy="924993"/>
          </a:xfrm>
          <a:custGeom>
            <a:avLst/>
            <a:gdLst/>
            <a:ahLst/>
            <a:cxnLst/>
            <a:rect l="l" t="t" r="r" b="b"/>
            <a:pathLst>
              <a:path w="989297" h="924993">
                <a:moveTo>
                  <a:pt x="0" y="0"/>
                </a:moveTo>
                <a:lnTo>
                  <a:pt x="989297" y="0"/>
                </a:lnTo>
                <a:lnTo>
                  <a:pt x="989297" y="924993"/>
                </a:lnTo>
                <a:lnTo>
                  <a:pt x="0" y="924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54588" y="2161187"/>
            <a:ext cx="1229069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Some reminders...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80741" y="5138262"/>
            <a:ext cx="3230769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3499" spc="34">
                <a:solidFill>
                  <a:srgbClr val="023681"/>
                </a:solidFill>
                <a:latin typeface="Roboto Bold"/>
              </a:rPr>
              <a:t>ENVIRONMENT CONFLICTS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3737" y="5138262"/>
            <a:ext cx="3253142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3499" spc="34">
                <a:solidFill>
                  <a:srgbClr val="023681"/>
                </a:solidFill>
                <a:latin typeface="Roboto Bold"/>
              </a:rPr>
              <a:t>SETTING PATH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9535" y="6223414"/>
            <a:ext cx="3524286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Interfering with Anaconda environment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QE installation may lead to errors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72068" y="8210040"/>
            <a:ext cx="5336481" cy="5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2000" spc="60">
                <a:solidFill>
                  <a:srgbClr val="08244D"/>
                </a:solidFill>
                <a:latin typeface="Roboto Bold Italics"/>
              </a:rPr>
              <a:t>echo 'export PATH="/root/qe-7.2/bin:$PATH"' &gt;&gt; ~/.bashrc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23091" y="5138262"/>
            <a:ext cx="258195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3499" spc="34">
                <a:solidFill>
                  <a:srgbClr val="023681"/>
                </a:solidFill>
                <a:latin typeface="Roboto Bold"/>
              </a:rPr>
              <a:t>COMPILERS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34180" y="6223414"/>
            <a:ext cx="3524286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You may select a parallel compiler (mpif90)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Disable parallel and enable serial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92955" y="6223414"/>
            <a:ext cx="3569031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Add QE to the PATH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Allows QE to be executable from whichever directory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8082" y="8210040"/>
            <a:ext cx="5336481" cy="79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2000" spc="60">
                <a:solidFill>
                  <a:srgbClr val="08244D"/>
                </a:solidFill>
                <a:latin typeface="Roboto Bold Italics"/>
              </a:rPr>
              <a:t>./configure --disable-parallel</a:t>
            </a:r>
          </a:p>
          <a:p>
            <a:pPr algn="ctr">
              <a:lnSpc>
                <a:spcPts val="2080"/>
              </a:lnSpc>
            </a:pPr>
            <a:r>
              <a:rPr lang="en-US" sz="2000" spc="60">
                <a:solidFill>
                  <a:srgbClr val="08244D"/>
                </a:solidFill>
                <a:latin typeface="Roboto Bold Italics"/>
              </a:rPr>
              <a:t>./configure --enable-openmp</a:t>
            </a:r>
          </a:p>
          <a:p>
            <a:pPr algn="ctr">
              <a:lnSpc>
                <a:spcPts val="2080"/>
              </a:lnSpc>
            </a:pPr>
            <a:endParaRPr lang="en-US" sz="2000" spc="60">
              <a:solidFill>
                <a:srgbClr val="08244D"/>
              </a:solidFill>
              <a:latin typeface="Roboto Bold Italic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8682822" y="4120329"/>
            <a:ext cx="989297" cy="924993"/>
          </a:xfrm>
          <a:custGeom>
            <a:avLst/>
            <a:gdLst/>
            <a:ahLst/>
            <a:cxnLst/>
            <a:rect l="l" t="t" r="r" b="b"/>
            <a:pathLst>
              <a:path w="989297" h="924993">
                <a:moveTo>
                  <a:pt x="0" y="0"/>
                </a:moveTo>
                <a:lnTo>
                  <a:pt x="989297" y="0"/>
                </a:lnTo>
                <a:lnTo>
                  <a:pt x="989297" y="924993"/>
                </a:lnTo>
                <a:lnTo>
                  <a:pt x="0" y="924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401674" y="4120329"/>
            <a:ext cx="989297" cy="924993"/>
          </a:xfrm>
          <a:custGeom>
            <a:avLst/>
            <a:gdLst/>
            <a:ahLst/>
            <a:cxnLst/>
            <a:rect l="l" t="t" r="r" b="b"/>
            <a:pathLst>
              <a:path w="989297" h="924993">
                <a:moveTo>
                  <a:pt x="0" y="0"/>
                </a:moveTo>
                <a:lnTo>
                  <a:pt x="989297" y="0"/>
                </a:lnTo>
                <a:lnTo>
                  <a:pt x="989297" y="924993"/>
                </a:lnTo>
                <a:lnTo>
                  <a:pt x="0" y="9249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04797" y="6454368"/>
            <a:ext cx="2163232" cy="765246"/>
            <a:chOff x="0" y="0"/>
            <a:chExt cx="2504936" cy="886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4936" cy="886125"/>
            </a:xfrm>
            <a:custGeom>
              <a:avLst/>
              <a:gdLst/>
              <a:ahLst/>
              <a:cxnLst/>
              <a:rect l="l" t="t" r="r" b="b"/>
              <a:pathLst>
                <a:path w="2504936" h="886125">
                  <a:moveTo>
                    <a:pt x="0" y="0"/>
                  </a:moveTo>
                  <a:lnTo>
                    <a:pt x="2504936" y="0"/>
                  </a:lnTo>
                  <a:lnTo>
                    <a:pt x="2504936" y="886125"/>
                  </a:lnTo>
                  <a:lnTo>
                    <a:pt x="0" y="886125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380055" y="3774336"/>
            <a:ext cx="3199791" cy="706950"/>
            <a:chOff x="0" y="0"/>
            <a:chExt cx="3705230" cy="818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5230" cy="818620"/>
            </a:xfrm>
            <a:custGeom>
              <a:avLst/>
              <a:gdLst/>
              <a:ahLst/>
              <a:cxnLst/>
              <a:rect l="l" t="t" r="r" b="b"/>
              <a:pathLst>
                <a:path w="3705230" h="818620">
                  <a:moveTo>
                    <a:pt x="0" y="0"/>
                  </a:moveTo>
                  <a:lnTo>
                    <a:pt x="3705230" y="0"/>
                  </a:lnTo>
                  <a:lnTo>
                    <a:pt x="3705230" y="818620"/>
                  </a:lnTo>
                  <a:lnTo>
                    <a:pt x="0" y="81862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6818" y="6454368"/>
            <a:ext cx="2960374" cy="765246"/>
            <a:chOff x="0" y="0"/>
            <a:chExt cx="3583120" cy="9262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83120" cy="926224"/>
            </a:xfrm>
            <a:custGeom>
              <a:avLst/>
              <a:gdLst/>
              <a:ahLst/>
              <a:cxnLst/>
              <a:rect l="l" t="t" r="r" b="b"/>
              <a:pathLst>
                <a:path w="3583120" h="926224">
                  <a:moveTo>
                    <a:pt x="3583120" y="279400"/>
                  </a:moveTo>
                  <a:lnTo>
                    <a:pt x="3583120" y="0"/>
                  </a:lnTo>
                  <a:lnTo>
                    <a:pt x="0" y="0"/>
                  </a:lnTo>
                  <a:lnTo>
                    <a:pt x="0" y="926224"/>
                  </a:lnTo>
                  <a:lnTo>
                    <a:pt x="3583120" y="926224"/>
                  </a:lnTo>
                  <a:lnTo>
                    <a:pt x="3583120" y="279400"/>
                  </a:lnTo>
                  <a:close/>
                  <a:moveTo>
                    <a:pt x="3504380" y="279400"/>
                  </a:moveTo>
                  <a:lnTo>
                    <a:pt x="3504380" y="847484"/>
                  </a:lnTo>
                  <a:lnTo>
                    <a:pt x="78740" y="847484"/>
                  </a:lnTo>
                  <a:lnTo>
                    <a:pt x="78740" y="78740"/>
                  </a:lnTo>
                  <a:lnTo>
                    <a:pt x="3504380" y="78740"/>
                  </a:lnTo>
                  <a:lnTo>
                    <a:pt x="3504380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230493" y="6629029"/>
            <a:ext cx="271302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 Bold"/>
              </a:rPr>
              <a:t>TROUBLESHOOTING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78034" y="6629029"/>
            <a:ext cx="161675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SCF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6818" y="3305511"/>
            <a:ext cx="11862079" cy="11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FFFF"/>
                </a:solidFill>
                <a:latin typeface="Roboto Bold"/>
              </a:rPr>
              <a:t>RUNNING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6818" y="4922688"/>
            <a:ext cx="13942481" cy="11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9000"/>
                </a:solidFill>
                <a:latin typeface="Roboto Bold"/>
              </a:rPr>
              <a:t>SAMPLE CALCULATIONS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881700"/>
            <a:ext cx="7814262" cy="3563082"/>
          </a:xfrm>
          <a:custGeom>
            <a:avLst/>
            <a:gdLst/>
            <a:ahLst/>
            <a:cxnLst/>
            <a:rect l="l" t="t" r="r" b="b"/>
            <a:pathLst>
              <a:path w="7814262" h="3563082">
                <a:moveTo>
                  <a:pt x="0" y="0"/>
                </a:moveTo>
                <a:lnTo>
                  <a:pt x="7814262" y="0"/>
                </a:lnTo>
                <a:lnTo>
                  <a:pt x="7814262" y="3563081"/>
                </a:lnTo>
                <a:lnTo>
                  <a:pt x="0" y="3563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63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44750" cy="444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35501" y="1168426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91077"/>
            <a:ext cx="444750" cy="4447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35501" y="2830803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4458479"/>
            <a:ext cx="7160589" cy="4748253"/>
          </a:xfrm>
          <a:custGeom>
            <a:avLst/>
            <a:gdLst/>
            <a:ahLst/>
            <a:cxnLst/>
            <a:rect l="l" t="t" r="r" b="b"/>
            <a:pathLst>
              <a:path w="7160589" h="4748253">
                <a:moveTo>
                  <a:pt x="0" y="0"/>
                </a:moveTo>
                <a:lnTo>
                  <a:pt x="7160589" y="0"/>
                </a:lnTo>
                <a:lnTo>
                  <a:pt x="7160589" y="4748253"/>
                </a:lnTo>
                <a:lnTo>
                  <a:pt x="0" y="4748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84" r="-410" b="-111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745518" y="5694614"/>
            <a:ext cx="7664022" cy="254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Self consistent field calculation (SCF) for silicon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77836" y="1665803"/>
            <a:ext cx="638438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opening the text file named si.in that will then become the input file for the SCF calculation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36" y="1073197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vi si.in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7836" y="3328179"/>
            <a:ext cx="638438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setting the type of calculation, material specifications, and other parameters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7836" y="2735574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Adding the contents of the input file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881700"/>
            <a:ext cx="7814262" cy="3563082"/>
          </a:xfrm>
          <a:custGeom>
            <a:avLst/>
            <a:gdLst/>
            <a:ahLst/>
            <a:cxnLst/>
            <a:rect l="l" t="t" r="r" b="b"/>
            <a:pathLst>
              <a:path w="7814262" h="3563082">
                <a:moveTo>
                  <a:pt x="0" y="0"/>
                </a:moveTo>
                <a:lnTo>
                  <a:pt x="7814262" y="0"/>
                </a:lnTo>
                <a:lnTo>
                  <a:pt x="7814262" y="3563081"/>
                </a:lnTo>
                <a:lnTo>
                  <a:pt x="0" y="356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3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44750" cy="444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35501" y="1168426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91077"/>
            <a:ext cx="444750" cy="4447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35501" y="2830803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4458479"/>
            <a:ext cx="7160589" cy="4748253"/>
          </a:xfrm>
          <a:custGeom>
            <a:avLst/>
            <a:gdLst/>
            <a:ahLst/>
            <a:cxnLst/>
            <a:rect l="l" t="t" r="r" b="b"/>
            <a:pathLst>
              <a:path w="7160589" h="4748253">
                <a:moveTo>
                  <a:pt x="0" y="0"/>
                </a:moveTo>
                <a:lnTo>
                  <a:pt x="7160589" y="0"/>
                </a:lnTo>
                <a:lnTo>
                  <a:pt x="7160589" y="4748253"/>
                </a:lnTo>
                <a:lnTo>
                  <a:pt x="0" y="474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84" r="-410" b="-111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77836" y="1665803"/>
            <a:ext cx="638438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opening the text file named </a:t>
            </a:r>
            <a:r>
              <a:rPr lang="en-US" sz="2000" spc="60">
                <a:solidFill>
                  <a:srgbClr val="000000"/>
                </a:solidFill>
                <a:latin typeface="Roboto Italics"/>
              </a:rPr>
              <a:t>si.in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that will then become the input file for the SCF calculation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77836" y="1073197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vi si.in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36" y="3328179"/>
            <a:ext cx="638438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setting the type of calculation, material specifications, and other parameters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7836" y="2735574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Adding the contents of the input file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95278" y="5563535"/>
            <a:ext cx="7932273" cy="403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&amp;control: 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type of calculation and location of the pseudopotential file (also used to set the output file location through </a:t>
            </a:r>
            <a:r>
              <a:rPr lang="en-US" sz="1800" spc="54">
                <a:solidFill>
                  <a:srgbClr val="000000"/>
                </a:solidFill>
                <a:latin typeface="Roboto Italics"/>
              </a:rPr>
              <a:t>outdir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and filename through prefix)</a:t>
            </a:r>
          </a:p>
          <a:p>
            <a:pPr>
              <a:lnSpc>
                <a:spcPts val="900"/>
              </a:lnSpc>
            </a:pPr>
            <a:endParaRPr lang="en-US" sz="1800" spc="54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&amp;system: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</a:t>
            </a:r>
            <a:r>
              <a:rPr lang="en-US" sz="1800" u="sng" spc="54">
                <a:solidFill>
                  <a:srgbClr val="000000"/>
                </a:solidFill>
                <a:latin typeface="Roboto"/>
              </a:rPr>
              <a:t>lattice and structure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parameters</a:t>
            </a:r>
          </a:p>
          <a:p>
            <a:pPr>
              <a:lnSpc>
                <a:spcPts val="900"/>
              </a:lnSpc>
            </a:pPr>
            <a:endParaRPr lang="en-US" sz="1800" spc="54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&amp;electrons: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adjust iterations, factors, and thresholds involving </a:t>
            </a:r>
            <a:r>
              <a:rPr lang="en-US" sz="1800" u="sng" spc="54">
                <a:solidFill>
                  <a:srgbClr val="000000"/>
                </a:solidFill>
                <a:latin typeface="Roboto"/>
              </a:rPr>
              <a:t>electron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calculations</a:t>
            </a:r>
          </a:p>
          <a:p>
            <a:pPr>
              <a:lnSpc>
                <a:spcPts val="900"/>
              </a:lnSpc>
            </a:pPr>
            <a:endParaRPr lang="en-US" sz="1800" spc="54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ATOMIC_SPECIES: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material or atomic species involved, addition of pseudopotential file</a:t>
            </a:r>
          </a:p>
          <a:p>
            <a:pPr>
              <a:lnSpc>
                <a:spcPts val="900"/>
              </a:lnSpc>
            </a:pPr>
            <a:endParaRPr lang="en-US" sz="1800" spc="54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ATOMIC_POSITIONS: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coordinates of elements and atoms </a:t>
            </a:r>
          </a:p>
          <a:p>
            <a:pPr>
              <a:lnSpc>
                <a:spcPts val="900"/>
              </a:lnSpc>
            </a:pPr>
            <a:endParaRPr lang="en-US" sz="1800" spc="54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520"/>
              </a:lnSpc>
            </a:pPr>
            <a:r>
              <a:rPr lang="en-US" sz="1800" spc="54">
                <a:solidFill>
                  <a:srgbClr val="000000"/>
                </a:solidFill>
                <a:latin typeface="Roboto Bold"/>
              </a:rPr>
              <a:t>K_POINTS:</a:t>
            </a:r>
            <a:r>
              <a:rPr lang="en-US" sz="1800" spc="54">
                <a:solidFill>
                  <a:srgbClr val="000000"/>
                </a:solidFill>
                <a:latin typeface="Roboto"/>
              </a:rPr>
              <a:t> grid and shift for sampling (through Monkhorst–Pack method)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881700"/>
            <a:ext cx="7814262" cy="3563082"/>
          </a:xfrm>
          <a:custGeom>
            <a:avLst/>
            <a:gdLst/>
            <a:ahLst/>
            <a:cxnLst/>
            <a:rect l="l" t="t" r="r" b="b"/>
            <a:pathLst>
              <a:path w="7814262" h="3563082">
                <a:moveTo>
                  <a:pt x="0" y="0"/>
                </a:moveTo>
                <a:lnTo>
                  <a:pt x="7814262" y="0"/>
                </a:lnTo>
                <a:lnTo>
                  <a:pt x="7814262" y="3563081"/>
                </a:lnTo>
                <a:lnTo>
                  <a:pt x="0" y="356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3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44750" cy="444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35501" y="1168426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3442429"/>
            <a:ext cx="444750" cy="4447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35501" y="3582155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247900"/>
            <a:ext cx="7333517" cy="535384"/>
          </a:xfrm>
          <a:custGeom>
            <a:avLst/>
            <a:gdLst/>
            <a:ahLst/>
            <a:cxnLst/>
            <a:rect l="l" t="t" r="r" b="b"/>
            <a:pathLst>
              <a:path w="7333517" h="535384">
                <a:moveTo>
                  <a:pt x="0" y="0"/>
                </a:moveTo>
                <a:lnTo>
                  <a:pt x="7333517" y="0"/>
                </a:lnTo>
                <a:lnTo>
                  <a:pt x="7333517" y="535384"/>
                </a:lnTo>
                <a:lnTo>
                  <a:pt x="0" y="535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4685956"/>
            <a:ext cx="7333517" cy="4206226"/>
          </a:xfrm>
          <a:custGeom>
            <a:avLst/>
            <a:gdLst/>
            <a:ahLst/>
            <a:cxnLst/>
            <a:rect l="l" t="t" r="r" b="b"/>
            <a:pathLst>
              <a:path w="7333517" h="4206226">
                <a:moveTo>
                  <a:pt x="0" y="0"/>
                </a:moveTo>
                <a:lnTo>
                  <a:pt x="7333517" y="0"/>
                </a:lnTo>
                <a:lnTo>
                  <a:pt x="7333517" y="4206227"/>
                </a:lnTo>
                <a:lnTo>
                  <a:pt x="0" y="4206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4259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745518" y="5694614"/>
            <a:ext cx="7664022" cy="254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Self consistent field calculation (SCF) for silicon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36" y="1665803"/>
            <a:ext cx="63843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running the executable file (pw.x)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7836" y="1073197"/>
            <a:ext cx="489982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pw.x -inp si.in &gt; si.out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977836" y="4079531"/>
            <a:ext cx="63843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viewing the contents of the output file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7836" y="3486926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cat si.in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375787"/>
            <a:ext cx="8923788" cy="4068994"/>
          </a:xfrm>
          <a:custGeom>
            <a:avLst/>
            <a:gdLst/>
            <a:ahLst/>
            <a:cxnLst/>
            <a:rect l="l" t="t" r="r" b="b"/>
            <a:pathLst>
              <a:path w="8923788" h="4068994">
                <a:moveTo>
                  <a:pt x="0" y="0"/>
                </a:moveTo>
                <a:lnTo>
                  <a:pt x="8923788" y="0"/>
                </a:lnTo>
                <a:lnTo>
                  <a:pt x="8923788" y="4068994"/>
                </a:lnTo>
                <a:lnTo>
                  <a:pt x="0" y="4068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430" b="-2868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477375" y="6511813"/>
            <a:ext cx="7932165" cy="175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3"/>
              </a:lnSpc>
            </a:pPr>
            <a:r>
              <a:rPr lang="en-US" sz="6209" spc="62">
                <a:solidFill>
                  <a:srgbClr val="000000"/>
                </a:solidFill>
                <a:latin typeface="Roboto Bold"/>
              </a:rPr>
              <a:t>Table of </a:t>
            </a:r>
          </a:p>
          <a:p>
            <a:pPr>
              <a:lnSpc>
                <a:spcPts val="6893"/>
              </a:lnSpc>
            </a:pPr>
            <a:r>
              <a:rPr lang="en-US" sz="6209" spc="62">
                <a:solidFill>
                  <a:srgbClr val="000000"/>
                </a:solidFill>
                <a:latin typeface="Roboto Bold"/>
              </a:rPr>
              <a:t>Contents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9649" y="2743294"/>
            <a:ext cx="6899029" cy="75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"/>
              </a:rPr>
              <a:t>Background</a:t>
            </a:r>
          </a:p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"/>
              </a:rPr>
              <a:t>How is it different from other operating systems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09649" y="5980014"/>
            <a:ext cx="6899029" cy="151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"/>
              </a:rPr>
              <a:t>Packages</a:t>
            </a:r>
          </a:p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"/>
              </a:rPr>
              <a:t>Steps </a:t>
            </a:r>
          </a:p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"/>
              </a:rPr>
              <a:t>Errors</a:t>
            </a:r>
          </a:p>
          <a:p>
            <a:pPr>
              <a:lnSpc>
                <a:spcPts val="3025"/>
              </a:lnSpc>
            </a:pPr>
            <a:endParaRPr lang="en-US" sz="2161" spc="64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09649" y="2133975"/>
            <a:ext cx="3482741" cy="373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 Bold"/>
              </a:rPr>
              <a:t>MacOS Terminal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9649" y="4216863"/>
            <a:ext cx="3482741" cy="373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 Bold"/>
              </a:rPr>
              <a:t>Quantum Espresso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09649" y="5365876"/>
            <a:ext cx="3482741" cy="373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 Bold"/>
              </a:rPr>
              <a:t>Installation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990821"/>
            <a:ext cx="556892" cy="556892"/>
          </a:xfrm>
          <a:custGeom>
            <a:avLst/>
            <a:gdLst/>
            <a:ahLst/>
            <a:cxnLst/>
            <a:rect l="l" t="t" r="r" b="b"/>
            <a:pathLst>
              <a:path w="556892" h="556892">
                <a:moveTo>
                  <a:pt x="0" y="0"/>
                </a:moveTo>
                <a:lnTo>
                  <a:pt x="556892" y="0"/>
                </a:lnTo>
                <a:lnTo>
                  <a:pt x="556892" y="556892"/>
                </a:lnTo>
                <a:lnTo>
                  <a:pt x="0" y="55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09572" y="2132382"/>
            <a:ext cx="623141" cy="658537"/>
          </a:xfrm>
          <a:custGeom>
            <a:avLst/>
            <a:gdLst/>
            <a:ahLst/>
            <a:cxnLst/>
            <a:rect l="l" t="t" r="r" b="b"/>
            <a:pathLst>
              <a:path w="623141" h="658537">
                <a:moveTo>
                  <a:pt x="0" y="0"/>
                </a:moveTo>
                <a:lnTo>
                  <a:pt x="623140" y="0"/>
                </a:lnTo>
                <a:lnTo>
                  <a:pt x="623140" y="658537"/>
                </a:lnTo>
                <a:lnTo>
                  <a:pt x="0" y="65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8700" y="4149011"/>
            <a:ext cx="556892" cy="556892"/>
          </a:xfrm>
          <a:custGeom>
            <a:avLst/>
            <a:gdLst/>
            <a:ahLst/>
            <a:cxnLst/>
            <a:rect l="l" t="t" r="r" b="b"/>
            <a:pathLst>
              <a:path w="556892" h="556892">
                <a:moveTo>
                  <a:pt x="0" y="0"/>
                </a:moveTo>
                <a:lnTo>
                  <a:pt x="556892" y="0"/>
                </a:lnTo>
                <a:lnTo>
                  <a:pt x="556892" y="556892"/>
                </a:lnTo>
                <a:lnTo>
                  <a:pt x="0" y="55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09572" y="4290572"/>
            <a:ext cx="623141" cy="658537"/>
          </a:xfrm>
          <a:custGeom>
            <a:avLst/>
            <a:gdLst/>
            <a:ahLst/>
            <a:cxnLst/>
            <a:rect l="l" t="t" r="r" b="b"/>
            <a:pathLst>
              <a:path w="623141" h="658537">
                <a:moveTo>
                  <a:pt x="0" y="0"/>
                </a:moveTo>
                <a:lnTo>
                  <a:pt x="623140" y="0"/>
                </a:lnTo>
                <a:lnTo>
                  <a:pt x="623140" y="658537"/>
                </a:lnTo>
                <a:lnTo>
                  <a:pt x="0" y="65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700" y="5271940"/>
            <a:ext cx="556892" cy="556892"/>
          </a:xfrm>
          <a:custGeom>
            <a:avLst/>
            <a:gdLst/>
            <a:ahLst/>
            <a:cxnLst/>
            <a:rect l="l" t="t" r="r" b="b"/>
            <a:pathLst>
              <a:path w="556892" h="556892">
                <a:moveTo>
                  <a:pt x="0" y="0"/>
                </a:moveTo>
                <a:lnTo>
                  <a:pt x="556892" y="0"/>
                </a:lnTo>
                <a:lnTo>
                  <a:pt x="556892" y="556892"/>
                </a:lnTo>
                <a:lnTo>
                  <a:pt x="0" y="55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9572" y="5413501"/>
            <a:ext cx="623141" cy="658537"/>
          </a:xfrm>
          <a:custGeom>
            <a:avLst/>
            <a:gdLst/>
            <a:ahLst/>
            <a:cxnLst/>
            <a:rect l="l" t="t" r="r" b="b"/>
            <a:pathLst>
              <a:path w="623141" h="658537">
                <a:moveTo>
                  <a:pt x="0" y="0"/>
                </a:moveTo>
                <a:lnTo>
                  <a:pt x="623140" y="0"/>
                </a:lnTo>
                <a:lnTo>
                  <a:pt x="623140" y="658537"/>
                </a:lnTo>
                <a:lnTo>
                  <a:pt x="0" y="65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7496081"/>
            <a:ext cx="556892" cy="556892"/>
          </a:xfrm>
          <a:custGeom>
            <a:avLst/>
            <a:gdLst/>
            <a:ahLst/>
            <a:cxnLst/>
            <a:rect l="l" t="t" r="r" b="b"/>
            <a:pathLst>
              <a:path w="556892" h="556892">
                <a:moveTo>
                  <a:pt x="0" y="0"/>
                </a:moveTo>
                <a:lnTo>
                  <a:pt x="556892" y="0"/>
                </a:lnTo>
                <a:lnTo>
                  <a:pt x="556892" y="556892"/>
                </a:lnTo>
                <a:lnTo>
                  <a:pt x="0" y="55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09572" y="7637642"/>
            <a:ext cx="623141" cy="658537"/>
          </a:xfrm>
          <a:custGeom>
            <a:avLst/>
            <a:gdLst/>
            <a:ahLst/>
            <a:cxnLst/>
            <a:rect l="l" t="t" r="r" b="b"/>
            <a:pathLst>
              <a:path w="623141" h="658537">
                <a:moveTo>
                  <a:pt x="0" y="0"/>
                </a:moveTo>
                <a:lnTo>
                  <a:pt x="623140" y="0"/>
                </a:lnTo>
                <a:lnTo>
                  <a:pt x="623140" y="658537"/>
                </a:lnTo>
                <a:lnTo>
                  <a:pt x="0" y="658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376423" y="7590017"/>
            <a:ext cx="3482741" cy="373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5"/>
              </a:lnSpc>
            </a:pPr>
            <a:r>
              <a:rPr lang="en-US" sz="2161" spc="64">
                <a:solidFill>
                  <a:srgbClr val="000000"/>
                </a:solidFill>
                <a:latin typeface="Roboto Bold"/>
              </a:rPr>
              <a:t>Sample Calculations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881700"/>
            <a:ext cx="7814262" cy="3563082"/>
          </a:xfrm>
          <a:custGeom>
            <a:avLst/>
            <a:gdLst/>
            <a:ahLst/>
            <a:cxnLst/>
            <a:rect l="l" t="t" r="r" b="b"/>
            <a:pathLst>
              <a:path w="7814262" h="3563082">
                <a:moveTo>
                  <a:pt x="0" y="0"/>
                </a:moveTo>
                <a:lnTo>
                  <a:pt x="7814262" y="0"/>
                </a:lnTo>
                <a:lnTo>
                  <a:pt x="7814262" y="3563081"/>
                </a:lnTo>
                <a:lnTo>
                  <a:pt x="0" y="356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3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44750" cy="444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35501" y="1168426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2694066"/>
            <a:ext cx="7333517" cy="1180623"/>
          </a:xfrm>
          <a:custGeom>
            <a:avLst/>
            <a:gdLst/>
            <a:ahLst/>
            <a:cxnLst/>
            <a:rect l="l" t="t" r="r" b="b"/>
            <a:pathLst>
              <a:path w="7333517" h="1180623">
                <a:moveTo>
                  <a:pt x="0" y="0"/>
                </a:moveTo>
                <a:lnTo>
                  <a:pt x="7333517" y="0"/>
                </a:lnTo>
                <a:lnTo>
                  <a:pt x="7333517" y="1180623"/>
                </a:lnTo>
                <a:lnTo>
                  <a:pt x="0" y="1180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3416" r="-20492" b="-17194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28700" y="4329858"/>
            <a:ext cx="444750" cy="4447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135501" y="4469584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8"/>
                </a:lnTo>
                <a:lnTo>
                  <a:pt x="0" y="610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977836" y="6003304"/>
            <a:ext cx="5629085" cy="3254996"/>
          </a:xfrm>
          <a:custGeom>
            <a:avLst/>
            <a:gdLst/>
            <a:ahLst/>
            <a:cxnLst/>
            <a:rect l="l" t="t" r="r" b="b"/>
            <a:pathLst>
              <a:path w="5629085" h="3254996">
                <a:moveTo>
                  <a:pt x="0" y="0"/>
                </a:moveTo>
                <a:lnTo>
                  <a:pt x="5629085" y="0"/>
                </a:lnTo>
                <a:lnTo>
                  <a:pt x="5629085" y="3254996"/>
                </a:lnTo>
                <a:lnTo>
                  <a:pt x="0" y="3254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8445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745518" y="5694614"/>
            <a:ext cx="7664022" cy="254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Self consistent field calculation (SCF) for silicon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36" y="1430530"/>
            <a:ext cx="638438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In this case, the input text file had erroneous contents (curly quotation marks should be replaced with normal quotation marks, </a:t>
            </a:r>
            <a:r>
              <a:rPr lang="en-US" sz="2000" spc="60">
                <a:solidFill>
                  <a:srgbClr val="000000"/>
                </a:solidFill>
                <a:latin typeface="Roboto Bold"/>
              </a:rPr>
              <a:t>‘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vs. </a:t>
            </a:r>
            <a:r>
              <a:rPr lang="en-US" sz="2000" spc="60">
                <a:solidFill>
                  <a:srgbClr val="000000"/>
                </a:solidFill>
                <a:latin typeface="Roboto Semi-Bold"/>
              </a:rPr>
              <a:t>'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7836" y="1073197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Errors encountered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7836" y="4733131"/>
            <a:ext cx="638438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Aside from Stack Overflow and mail-archive.com, one could also use ChatGPT (responsibly) for checking errors. Here is a sample prompt: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7836" y="4374356"/>
            <a:ext cx="489982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Resources for checking errors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26071" y="6253348"/>
            <a:ext cx="117929" cy="2227712"/>
            <a:chOff x="0" y="0"/>
            <a:chExt cx="157238" cy="297028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7238" cy="1485141"/>
              <a:chOff x="0" y="0"/>
              <a:chExt cx="220769" cy="2085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FF900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1485141"/>
              <a:ext cx="157238" cy="1485141"/>
              <a:chOff x="0" y="0"/>
              <a:chExt cx="220769" cy="208519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769" cy="2085197"/>
              </a:xfrm>
              <a:custGeom>
                <a:avLst/>
                <a:gdLst/>
                <a:ahLst/>
                <a:cxnLst/>
                <a:rect l="l" t="t" r="r" b="b"/>
                <a:pathLst>
                  <a:path w="220769" h="2085197">
                    <a:moveTo>
                      <a:pt x="0" y="0"/>
                    </a:moveTo>
                    <a:lnTo>
                      <a:pt x="220769" y="0"/>
                    </a:lnTo>
                    <a:lnTo>
                      <a:pt x="220769" y="2085197"/>
                    </a:lnTo>
                    <a:lnTo>
                      <a:pt x="0" y="2085197"/>
                    </a:lnTo>
                    <a:close/>
                  </a:path>
                </a:pathLst>
              </a:custGeom>
              <a:solidFill>
                <a:srgbClr val="023681"/>
              </a:solid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9595278" y="1881700"/>
            <a:ext cx="7814262" cy="3563082"/>
          </a:xfrm>
          <a:custGeom>
            <a:avLst/>
            <a:gdLst/>
            <a:ahLst/>
            <a:cxnLst/>
            <a:rect l="l" t="t" r="r" b="b"/>
            <a:pathLst>
              <a:path w="7814262" h="3563082">
                <a:moveTo>
                  <a:pt x="0" y="0"/>
                </a:moveTo>
                <a:lnTo>
                  <a:pt x="7814262" y="0"/>
                </a:lnTo>
                <a:lnTo>
                  <a:pt x="7814262" y="3563081"/>
                </a:lnTo>
                <a:lnTo>
                  <a:pt x="0" y="356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3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26071" y="4790731"/>
            <a:ext cx="3499469" cy="654050"/>
            <a:chOff x="0" y="0"/>
            <a:chExt cx="11273281" cy="2106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73281" cy="2106974"/>
            </a:xfrm>
            <a:custGeom>
              <a:avLst/>
              <a:gdLst/>
              <a:ahLst/>
              <a:cxnLst/>
              <a:rect l="l" t="t" r="r" b="b"/>
              <a:pathLst>
                <a:path w="11273281" h="2106974">
                  <a:moveTo>
                    <a:pt x="0" y="0"/>
                  </a:moveTo>
                  <a:lnTo>
                    <a:pt x="11273281" y="0"/>
                  </a:lnTo>
                  <a:lnTo>
                    <a:pt x="11273281" y="2106974"/>
                  </a:lnTo>
                  <a:lnTo>
                    <a:pt x="0" y="2106974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444750" cy="444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135501" y="1168426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919802"/>
            <a:ext cx="444750" cy="4447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135501" y="3059528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7" y="0"/>
                </a:lnTo>
                <a:lnTo>
                  <a:pt x="610047" y="610048"/>
                </a:lnTo>
                <a:lnTo>
                  <a:pt x="0" y="610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5143500"/>
            <a:ext cx="7467889" cy="573031"/>
          </a:xfrm>
          <a:custGeom>
            <a:avLst/>
            <a:gdLst/>
            <a:ahLst/>
            <a:cxnLst/>
            <a:rect l="l" t="t" r="r" b="b"/>
            <a:pathLst>
              <a:path w="7467889" h="573031">
                <a:moveTo>
                  <a:pt x="0" y="0"/>
                </a:moveTo>
                <a:lnTo>
                  <a:pt x="7467889" y="0"/>
                </a:lnTo>
                <a:lnTo>
                  <a:pt x="7467889" y="573031"/>
                </a:lnTo>
                <a:lnTo>
                  <a:pt x="0" y="573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6049906"/>
            <a:ext cx="7467889" cy="2441148"/>
          </a:xfrm>
          <a:custGeom>
            <a:avLst/>
            <a:gdLst/>
            <a:ahLst/>
            <a:cxnLst/>
            <a:rect l="l" t="t" r="r" b="b"/>
            <a:pathLst>
              <a:path w="7467889" h="2441148">
                <a:moveTo>
                  <a:pt x="0" y="0"/>
                </a:moveTo>
                <a:lnTo>
                  <a:pt x="7467889" y="0"/>
                </a:lnTo>
                <a:lnTo>
                  <a:pt x="7467889" y="2441148"/>
                </a:lnTo>
                <a:lnTo>
                  <a:pt x="0" y="2441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745518" y="5694614"/>
            <a:ext cx="7664022" cy="254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Self consistent field calculation (SCF) for silicon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77836" y="1665803"/>
            <a:ext cx="638438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finding lines within the output file that satisfies "total energy," or "estimate." This can be used to find how convergence is reached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77836" y="1073197"/>
            <a:ext cx="638438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grep -e 'total energy' -e estimate si.out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7836" y="3556905"/>
            <a:ext cx="638438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It is expected to find the highest occupied level and lowest unoccupied level, then use the results to find the band gap (difference)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77836" y="2964300"/>
            <a:ext cx="489982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grep -e level si.out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73735" y="2065798"/>
            <a:ext cx="3116492" cy="589631"/>
            <a:chOff x="0" y="0"/>
            <a:chExt cx="2835726" cy="5365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5726" cy="536511"/>
            </a:xfrm>
            <a:custGeom>
              <a:avLst/>
              <a:gdLst/>
              <a:ahLst/>
              <a:cxnLst/>
              <a:rect l="l" t="t" r="r" b="b"/>
              <a:pathLst>
                <a:path w="2835726" h="536511">
                  <a:moveTo>
                    <a:pt x="0" y="0"/>
                  </a:moveTo>
                  <a:lnTo>
                    <a:pt x="2835726" y="0"/>
                  </a:lnTo>
                  <a:lnTo>
                    <a:pt x="2835726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021336"/>
            <a:ext cx="7123055" cy="634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4348" spc="43">
                <a:solidFill>
                  <a:srgbClr val="000000"/>
                </a:solidFill>
                <a:latin typeface="Roboto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98140"/>
            <a:ext cx="16230600" cy="636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"/>
              </a:rPr>
              <a:t>Behery, A. (2022, December 13). Linux Shells Explained. FreeCodeCamp. https://www.freecodecamp.org/news/linux-shells-explained/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"/>
              </a:rPr>
              <a:t>Andrade, F. (2022, August 29). Is a Mac or Windows PC Better for Programming? GeekCulture. </a:t>
            </a:r>
            <a:r>
              <a:rPr lang="en-US" sz="1600" spc="48">
                <a:solidFill>
                  <a:srgbClr val="000000"/>
                </a:solidFill>
                <a:latin typeface="Roboto Medium"/>
                <a:hlinkClick r:id="rId2" tooltip="https://medium.com/geekculture/is-a-mac-or-windows-pc-better-for-programming-d5556bf06f1"/>
              </a:rPr>
              <a:t>https://medium.com/geekculture/is-a-mac-or-windows-pc-better-for-programming-d5556bf06f1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  <a:hlinkClick r:id="rId2" tooltip="https://medium.com/geekculture/is-a-mac-or-windows-pc-better-for-programming-d5556bf06f1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 Medium"/>
              </a:rPr>
              <a:t>Trent, M., &amp; McCormack, D. (2005). Beginning Mac OS® X Programming. Wrox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 Medium"/>
              </a:rPr>
              <a:t>Giannozzi, P., et al. (2009). Quantum ESPRESSO: a modular and open-source software project for quantum simulations of materials. Journal of Physics: Condensed Matter, 21(39), 395502. DOI: 10.1088/0953-8984/21/39/395502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 Medium"/>
              </a:rPr>
              <a:t>Quantum ESPRESSO. (2022). Quantum ESPRESSO User Guide (v.7.0.). Quantum ESPRESSO. </a:t>
            </a:r>
            <a:r>
              <a:rPr lang="en-US" sz="1600" spc="48">
                <a:solidFill>
                  <a:srgbClr val="000000"/>
                </a:solidFill>
                <a:latin typeface="Roboto Medium"/>
                <a:hlinkClick r:id="rId3" tooltip="https://www.quantum-espresso.org/wp-content/uploads/2022/03/user_guide.pdf"/>
              </a:rPr>
              <a:t>https://www.quantum-espresso.org/wp-content/uploads/2022/03/user_guide.pdf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  <a:hlinkClick r:id="rId3" tooltip="https://www.quantum-espresso.org/wp-content/uploads/2022/03/user_guide.pdf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 Medium"/>
              </a:rPr>
              <a:t>Homebrew. (n.d.). Homebrew Formulae. </a:t>
            </a:r>
            <a:r>
              <a:rPr lang="en-US" sz="1600" spc="48">
                <a:solidFill>
                  <a:srgbClr val="000000"/>
                </a:solidFill>
                <a:latin typeface="Roboto Medium"/>
                <a:hlinkClick r:id="rId4" tooltip="https://formulae.brew.sh/"/>
              </a:rPr>
              <a:t>https://formulae.brew.sh/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  <a:hlinkClick r:id="rId4" tooltip="https://formulae.brew.sh/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 Medium"/>
              </a:rPr>
              <a:t>Quantum ESPRESSO. (n.d.). Pseudopotentials. Quantum ESPRESSO. https://www.quantum-espresso.org/pseudopotentials/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 Medium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"/>
              </a:rPr>
              <a:t>QuantumNerd. (2019, June 23). Quantum Espresso Tutorial 2019: 5. How to run / input file [Video]. YouTube. https://www.youtube.com/watch?v=mQ1D3tXWqD4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"/>
              </a:rPr>
              <a:t>Materials Square. (2019, January 1). Convergence Test: K-Points Optimization for Silicon Bulk. Materials Square. </a:t>
            </a:r>
            <a:r>
              <a:rPr lang="en-US" sz="1600" spc="48">
                <a:solidFill>
                  <a:srgbClr val="000000"/>
                </a:solidFill>
                <a:latin typeface="Roboto"/>
                <a:hlinkClick r:id="rId5" tooltip="https://www.materialssquare.com/blog/2-convergence-test-k-points-optimization-for-silicon-bulk-2#:~:text=In%20Quantum%20Espresso%2C%20selecting%20the,point%20mesh%20of%20each%20axis"/>
              </a:rPr>
              <a:t>https://www.materialssquare.com/blog/2-convergence-test-k-points-optimization-for-silicon-bulk-2#:~:text=In%20Quantum%20Espresso%2C%20selecting%20the,point%20mesh%20of%20each%20axis</a:t>
            </a:r>
          </a:p>
          <a:p>
            <a:pPr>
              <a:lnSpc>
                <a:spcPts val="2240"/>
              </a:lnSpc>
            </a:pPr>
            <a:endParaRPr lang="en-US" sz="1600" spc="48">
              <a:solidFill>
                <a:srgbClr val="000000"/>
              </a:solidFill>
              <a:latin typeface="Roboto"/>
              <a:hlinkClick r:id="rId5" tooltip="https://www.materialssquare.com/blog/2-convergence-test-k-points-optimization-for-silicon-bulk-2#:~:text=In%20Quantum%20Espresso%2C%20selecting%20the,point%20mesh%20of%20each%20axis"/>
            </a:endParaRPr>
          </a:p>
          <a:p>
            <a:pPr>
              <a:lnSpc>
                <a:spcPts val="2240"/>
              </a:lnSpc>
            </a:pPr>
            <a:r>
              <a:rPr lang="en-US" sz="1600" spc="48">
                <a:solidFill>
                  <a:srgbClr val="000000"/>
                </a:solidFill>
                <a:latin typeface="Roboto"/>
              </a:rPr>
              <a:t>Das, P. (n.d.). Self consistent field calculation for silicon. GitHub Pages. </a:t>
            </a:r>
            <a:r>
              <a:rPr lang="en-US" sz="1600" spc="48">
                <a:solidFill>
                  <a:srgbClr val="000000"/>
                </a:solidFill>
                <a:latin typeface="Roboto"/>
                <a:hlinkClick r:id="rId6" tooltip="https://pranabdas.github.io/espresso/hands-on/scf"/>
              </a:rPr>
              <a:t>https://pranabdas.github.io/espresso/hands-on/scf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88810" y="0"/>
            <a:ext cx="5482971" cy="10287000"/>
          </a:xfrm>
          <a:custGeom>
            <a:avLst/>
            <a:gdLst/>
            <a:ahLst/>
            <a:cxnLst/>
            <a:rect l="l" t="t" r="r" b="b"/>
            <a:pathLst>
              <a:path w="5482971" h="10287000">
                <a:moveTo>
                  <a:pt x="0" y="0"/>
                </a:moveTo>
                <a:lnTo>
                  <a:pt x="5482971" y="0"/>
                </a:lnTo>
                <a:lnTo>
                  <a:pt x="5482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819" r="-1032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44420" y="7110404"/>
            <a:ext cx="479989" cy="47998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644420" y="4633459"/>
            <a:ext cx="479989" cy="479989"/>
          </a:xfrm>
          <a:custGeom>
            <a:avLst/>
            <a:gdLst/>
            <a:ahLst/>
            <a:cxnLst/>
            <a:rect l="l" t="t" r="r" b="b"/>
            <a:pathLst>
              <a:path w="479989" h="479989">
                <a:moveTo>
                  <a:pt x="0" y="0"/>
                </a:moveTo>
                <a:lnTo>
                  <a:pt x="479989" y="0"/>
                </a:lnTo>
                <a:lnTo>
                  <a:pt x="479989" y="479989"/>
                </a:lnTo>
                <a:lnTo>
                  <a:pt x="0" y="479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88873" y="7259964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8" y="0"/>
                </a:lnTo>
                <a:lnTo>
                  <a:pt x="610048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88873" y="4808425"/>
            <a:ext cx="610048" cy="610048"/>
          </a:xfrm>
          <a:custGeom>
            <a:avLst/>
            <a:gdLst/>
            <a:ahLst/>
            <a:cxnLst/>
            <a:rect l="l" t="t" r="r" b="b"/>
            <a:pathLst>
              <a:path w="610048" h="610048">
                <a:moveTo>
                  <a:pt x="0" y="0"/>
                </a:moveTo>
                <a:lnTo>
                  <a:pt x="610048" y="0"/>
                </a:lnTo>
                <a:lnTo>
                  <a:pt x="610048" y="610047"/>
                </a:lnTo>
                <a:lnTo>
                  <a:pt x="0" y="610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071781" y="1678612"/>
            <a:ext cx="6402514" cy="2681902"/>
            <a:chOff x="0" y="0"/>
            <a:chExt cx="2778696" cy="11639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78696" cy="1163947"/>
            </a:xfrm>
            <a:custGeom>
              <a:avLst/>
              <a:gdLst/>
              <a:ahLst/>
              <a:cxnLst/>
              <a:rect l="l" t="t" r="r" b="b"/>
              <a:pathLst>
                <a:path w="2778696" h="1163947">
                  <a:moveTo>
                    <a:pt x="0" y="0"/>
                  </a:moveTo>
                  <a:lnTo>
                    <a:pt x="2778696" y="0"/>
                  </a:lnTo>
                  <a:lnTo>
                    <a:pt x="2778696" y="1163947"/>
                  </a:lnTo>
                  <a:lnTo>
                    <a:pt x="0" y="116394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66731" y="1725687"/>
            <a:ext cx="117929" cy="1113856"/>
            <a:chOff x="0" y="0"/>
            <a:chExt cx="220769" cy="20851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66731" y="2839543"/>
            <a:ext cx="117929" cy="1113856"/>
            <a:chOff x="0" y="0"/>
            <a:chExt cx="220769" cy="20851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0769" cy="2085197"/>
            </a:xfrm>
            <a:custGeom>
              <a:avLst/>
              <a:gdLst/>
              <a:ahLst/>
              <a:cxnLst/>
              <a:rect l="l" t="t" r="r" b="b"/>
              <a:pathLst>
                <a:path w="220769" h="2085197">
                  <a:moveTo>
                    <a:pt x="0" y="0"/>
                  </a:moveTo>
                  <a:lnTo>
                    <a:pt x="220769" y="0"/>
                  </a:lnTo>
                  <a:lnTo>
                    <a:pt x="220769" y="2085197"/>
                  </a:lnTo>
                  <a:lnTo>
                    <a:pt x="0" y="2085197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960459" y="2360209"/>
            <a:ext cx="2930262" cy="533763"/>
            <a:chOff x="0" y="0"/>
            <a:chExt cx="11273281" cy="205348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73281" cy="2053488"/>
            </a:xfrm>
            <a:custGeom>
              <a:avLst/>
              <a:gdLst/>
              <a:ahLst/>
              <a:cxnLst/>
              <a:rect l="l" t="t" r="r" b="b"/>
              <a:pathLst>
                <a:path w="11273281" h="2053488">
                  <a:moveTo>
                    <a:pt x="0" y="0"/>
                  </a:moveTo>
                  <a:lnTo>
                    <a:pt x="11273281" y="0"/>
                  </a:lnTo>
                  <a:lnTo>
                    <a:pt x="11273281" y="2053488"/>
                  </a:lnTo>
                  <a:lnTo>
                    <a:pt x="0" y="2053488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389000" y="1586053"/>
            <a:ext cx="8766855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About the</a:t>
            </a:r>
          </a:p>
          <a:p>
            <a:pPr>
              <a:lnSpc>
                <a:spcPts val="6660"/>
              </a:lnSpc>
            </a:pPr>
            <a:r>
              <a:rPr lang="en-US" sz="6000" spc="60">
                <a:solidFill>
                  <a:srgbClr val="000000"/>
                </a:solidFill>
                <a:latin typeface="Roboto Bold"/>
              </a:rPr>
              <a:t>MacOS Terminal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545" y="4751275"/>
            <a:ext cx="4973765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Unix-based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operating system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Web and database servers are Unix as well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MacOS X (2001): </a:t>
            </a:r>
            <a:r>
              <a:rPr lang="en-US" sz="2000" spc="60">
                <a:solidFill>
                  <a:srgbClr val="000000"/>
                </a:solidFill>
                <a:latin typeface="Roboto Bold"/>
              </a:rPr>
              <a:t>Darwin operating system 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(public source code)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Usage of </a:t>
            </a:r>
            <a:r>
              <a:rPr lang="en-US" sz="2000" spc="60">
                <a:solidFill>
                  <a:srgbClr val="000000"/>
                </a:solidFill>
                <a:latin typeface="Roboto Bold"/>
              </a:rPr>
              <a:t>Z shell</a:t>
            </a:r>
            <a:r>
              <a:rPr lang="en-US" sz="2000" spc="60">
                <a:solidFill>
                  <a:srgbClr val="000000"/>
                </a:solidFill>
                <a:latin typeface="Roboto"/>
              </a:rPr>
              <a:t> (zsh) as the command line interface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Bourne-again shell for older versions, same with Linux</a:t>
            </a:r>
          </a:p>
          <a:p>
            <a:pPr marL="863601" lvl="2" indent="-287867">
              <a:lnSpc>
                <a:spcPts val="2800"/>
              </a:lnSpc>
              <a:buFont typeface="Arial"/>
              <a:buChar char="⚬"/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Better </a:t>
            </a:r>
            <a:r>
              <a:rPr lang="en-US" sz="2000" spc="60">
                <a:solidFill>
                  <a:srgbClr val="000000"/>
                </a:solidFill>
                <a:latin typeface="Roboto Bold"/>
              </a:rPr>
              <a:t>configuration and features</a:t>
            </a: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Bold"/>
            </a:endParaRPr>
          </a:p>
          <a:p>
            <a:pPr>
              <a:lnSpc>
                <a:spcPts val="2800"/>
              </a:lnSpc>
            </a:pPr>
            <a:endParaRPr lang="en-US" sz="2000" spc="6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03378" y="5750255"/>
            <a:ext cx="414013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Made for Unix systems (Linux and MacOS)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88873" y="8203386"/>
            <a:ext cx="4232391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Usage of PowerShell, with the Command Prompt as the command line interface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98326" y="4759325"/>
            <a:ext cx="322293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Direct installation of Quantum Espresso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98326" y="7190118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Windows Counterpart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1678612"/>
            <a:ext cx="8258828" cy="8608388"/>
          </a:xfrm>
          <a:custGeom>
            <a:avLst/>
            <a:gdLst/>
            <a:ahLst/>
            <a:cxnLst/>
            <a:rect l="l" t="t" r="r" b="b"/>
            <a:pathLst>
              <a:path w="8258828" h="8608388">
                <a:moveTo>
                  <a:pt x="0" y="0"/>
                </a:moveTo>
                <a:lnTo>
                  <a:pt x="8258828" y="0"/>
                </a:lnTo>
                <a:lnTo>
                  <a:pt x="8258828" y="8608388"/>
                </a:lnTo>
                <a:lnTo>
                  <a:pt x="0" y="8608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940" t="-1395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437754" y="3660548"/>
            <a:ext cx="4127691" cy="397691"/>
            <a:chOff x="0" y="0"/>
            <a:chExt cx="15880018" cy="15299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0018" cy="1529995"/>
            </a:xfrm>
            <a:custGeom>
              <a:avLst/>
              <a:gdLst/>
              <a:ahLst/>
              <a:cxnLst/>
              <a:rect l="l" t="t" r="r" b="b"/>
              <a:pathLst>
                <a:path w="15880018" h="1529995">
                  <a:moveTo>
                    <a:pt x="0" y="0"/>
                  </a:moveTo>
                  <a:lnTo>
                    <a:pt x="15880018" y="0"/>
                  </a:lnTo>
                  <a:lnTo>
                    <a:pt x="15880018" y="1529995"/>
                  </a:lnTo>
                  <a:lnTo>
                    <a:pt x="0" y="1529995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476732" y="4934540"/>
            <a:ext cx="538563" cy="538563"/>
          </a:xfrm>
          <a:custGeom>
            <a:avLst/>
            <a:gdLst/>
            <a:ahLst/>
            <a:cxnLst/>
            <a:rect l="l" t="t" r="r" b="b"/>
            <a:pathLst>
              <a:path w="538563" h="538563">
                <a:moveTo>
                  <a:pt x="0" y="0"/>
                </a:moveTo>
                <a:lnTo>
                  <a:pt x="538563" y="0"/>
                </a:lnTo>
                <a:lnTo>
                  <a:pt x="538563" y="538563"/>
                </a:lnTo>
                <a:lnTo>
                  <a:pt x="0" y="53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51651" y="5071442"/>
            <a:ext cx="602631" cy="636863"/>
          </a:xfrm>
          <a:custGeom>
            <a:avLst/>
            <a:gdLst/>
            <a:ahLst/>
            <a:cxnLst/>
            <a:rect l="l" t="t" r="r" b="b"/>
            <a:pathLst>
              <a:path w="602631" h="636863">
                <a:moveTo>
                  <a:pt x="0" y="0"/>
                </a:moveTo>
                <a:lnTo>
                  <a:pt x="602631" y="0"/>
                </a:lnTo>
                <a:lnTo>
                  <a:pt x="602631" y="636862"/>
                </a:lnTo>
                <a:lnTo>
                  <a:pt x="0" y="636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76732" y="2612798"/>
            <a:ext cx="7782568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More about</a:t>
            </a:r>
          </a:p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QUANTUM ESPRESSO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72138" y="4997105"/>
            <a:ext cx="6313056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A suite of open-source codes for electronic-structure calculations and materials modeling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768562" y="5916603"/>
            <a:ext cx="6313056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Density Functional Theory (DFT)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Electronic structures and properties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Molecular dynamics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Stress and strain modeling</a:t>
            </a:r>
          </a:p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Structure optimization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9476732" y="7951778"/>
            <a:ext cx="538563" cy="538563"/>
          </a:xfrm>
          <a:custGeom>
            <a:avLst/>
            <a:gdLst/>
            <a:ahLst/>
            <a:cxnLst/>
            <a:rect l="l" t="t" r="r" b="b"/>
            <a:pathLst>
              <a:path w="538563" h="538563">
                <a:moveTo>
                  <a:pt x="0" y="0"/>
                </a:moveTo>
                <a:lnTo>
                  <a:pt x="538563" y="0"/>
                </a:lnTo>
                <a:lnTo>
                  <a:pt x="538563" y="538563"/>
                </a:lnTo>
                <a:lnTo>
                  <a:pt x="0" y="53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51651" y="8088680"/>
            <a:ext cx="602631" cy="636863"/>
          </a:xfrm>
          <a:custGeom>
            <a:avLst/>
            <a:gdLst/>
            <a:ahLst/>
            <a:cxnLst/>
            <a:rect l="l" t="t" r="r" b="b"/>
            <a:pathLst>
              <a:path w="602631" h="636863">
                <a:moveTo>
                  <a:pt x="0" y="0"/>
                </a:moveTo>
                <a:lnTo>
                  <a:pt x="602631" y="0"/>
                </a:lnTo>
                <a:lnTo>
                  <a:pt x="602631" y="636862"/>
                </a:lnTo>
                <a:lnTo>
                  <a:pt x="0" y="6368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672138" y="8014343"/>
            <a:ext cx="6313056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Written in Fortran, works in Unix environments (bash, zsh)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662417" y="6454368"/>
            <a:ext cx="2163232" cy="765246"/>
            <a:chOff x="0" y="0"/>
            <a:chExt cx="2504936" cy="886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4936" cy="886125"/>
            </a:xfrm>
            <a:custGeom>
              <a:avLst/>
              <a:gdLst/>
              <a:ahLst/>
              <a:cxnLst/>
              <a:rect l="l" t="t" r="r" b="b"/>
              <a:pathLst>
                <a:path w="2504936" h="886125">
                  <a:moveTo>
                    <a:pt x="0" y="0"/>
                  </a:moveTo>
                  <a:lnTo>
                    <a:pt x="2504936" y="0"/>
                  </a:lnTo>
                  <a:lnTo>
                    <a:pt x="2504936" y="886125"/>
                  </a:lnTo>
                  <a:lnTo>
                    <a:pt x="0" y="886125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380055" y="3774336"/>
            <a:ext cx="3199791" cy="706950"/>
            <a:chOff x="0" y="0"/>
            <a:chExt cx="3705230" cy="8186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5230" cy="818620"/>
            </a:xfrm>
            <a:custGeom>
              <a:avLst/>
              <a:gdLst/>
              <a:ahLst/>
              <a:cxnLst/>
              <a:rect l="l" t="t" r="r" b="b"/>
              <a:pathLst>
                <a:path w="3705230" h="818620">
                  <a:moveTo>
                    <a:pt x="0" y="0"/>
                  </a:moveTo>
                  <a:lnTo>
                    <a:pt x="3705230" y="0"/>
                  </a:lnTo>
                  <a:lnTo>
                    <a:pt x="3705230" y="818620"/>
                  </a:lnTo>
                  <a:lnTo>
                    <a:pt x="0" y="81862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106818" y="6454368"/>
            <a:ext cx="2163232" cy="765246"/>
            <a:chOff x="0" y="0"/>
            <a:chExt cx="2618291" cy="9262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8291" cy="926224"/>
            </a:xfrm>
            <a:custGeom>
              <a:avLst/>
              <a:gdLst/>
              <a:ahLst/>
              <a:cxnLst/>
              <a:rect l="l" t="t" r="r" b="b"/>
              <a:pathLst>
                <a:path w="2618291" h="926224">
                  <a:moveTo>
                    <a:pt x="2618291" y="279400"/>
                  </a:moveTo>
                  <a:lnTo>
                    <a:pt x="2618291" y="0"/>
                  </a:lnTo>
                  <a:lnTo>
                    <a:pt x="0" y="0"/>
                  </a:lnTo>
                  <a:lnTo>
                    <a:pt x="0" y="926224"/>
                  </a:lnTo>
                  <a:lnTo>
                    <a:pt x="2618291" y="926224"/>
                  </a:lnTo>
                  <a:lnTo>
                    <a:pt x="2618291" y="279400"/>
                  </a:lnTo>
                  <a:close/>
                  <a:moveTo>
                    <a:pt x="2539551" y="279400"/>
                  </a:moveTo>
                  <a:lnTo>
                    <a:pt x="2539551" y="847484"/>
                  </a:lnTo>
                  <a:lnTo>
                    <a:pt x="78740" y="847484"/>
                  </a:lnTo>
                  <a:lnTo>
                    <a:pt x="78740" y="78740"/>
                  </a:lnTo>
                  <a:lnTo>
                    <a:pt x="2539551" y="78740"/>
                  </a:lnTo>
                  <a:lnTo>
                    <a:pt x="2539551" y="279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54167" y="6629029"/>
            <a:ext cx="161675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 Bold"/>
              </a:rPr>
              <a:t>STEPS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35653" y="6629029"/>
            <a:ext cx="161675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"/>
              </a:rPr>
              <a:t>PACKAGES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6818" y="3305511"/>
            <a:ext cx="7902096" cy="11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FFFF"/>
                </a:solidFill>
                <a:latin typeface="Roboto Bold"/>
              </a:rPr>
              <a:t>A GUIDE FOR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6818" y="4922688"/>
            <a:ext cx="13293671" cy="117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2"/>
              </a:lnSpc>
            </a:pPr>
            <a:r>
              <a:rPr lang="en-US" sz="9307" spc="93">
                <a:solidFill>
                  <a:srgbClr val="FF9000"/>
                </a:solidFill>
                <a:latin typeface="Roboto Bold"/>
              </a:rPr>
              <a:t>INSTALLATION (V7.2)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325567" y="2992900"/>
            <a:ext cx="2903289" cy="678015"/>
            <a:chOff x="0" y="0"/>
            <a:chExt cx="2297362" cy="536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1450276" y="2410143"/>
            <a:ext cx="654050" cy="654050"/>
          </a:xfrm>
          <a:custGeom>
            <a:avLst/>
            <a:gdLst/>
            <a:ahLst/>
            <a:cxnLst/>
            <a:rect l="l" t="t" r="r" b="b"/>
            <a:pathLst>
              <a:path w="654050" h="654050">
                <a:moveTo>
                  <a:pt x="0" y="0"/>
                </a:moveTo>
                <a:lnTo>
                  <a:pt x="654049" y="0"/>
                </a:lnTo>
                <a:lnTo>
                  <a:pt x="654049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8395" y="2620943"/>
            <a:ext cx="831860" cy="654050"/>
          </a:xfrm>
          <a:custGeom>
            <a:avLst/>
            <a:gdLst/>
            <a:ahLst/>
            <a:cxnLst/>
            <a:rect l="l" t="t" r="r" b="b"/>
            <a:pathLst>
              <a:path w="831860" h="654050">
                <a:moveTo>
                  <a:pt x="0" y="0"/>
                </a:moveTo>
                <a:lnTo>
                  <a:pt x="831860" y="0"/>
                </a:lnTo>
                <a:lnTo>
                  <a:pt x="831860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5730019"/>
            <a:ext cx="4837626" cy="3528281"/>
          </a:xfrm>
          <a:custGeom>
            <a:avLst/>
            <a:gdLst/>
            <a:ahLst/>
            <a:cxnLst/>
            <a:rect l="l" t="t" r="r" b="b"/>
            <a:pathLst>
              <a:path w="4837626" h="3528281">
                <a:moveTo>
                  <a:pt x="0" y="0"/>
                </a:moveTo>
                <a:lnTo>
                  <a:pt x="4837626" y="0"/>
                </a:lnTo>
                <a:lnTo>
                  <a:pt x="4837626" y="3528281"/>
                </a:lnTo>
                <a:lnTo>
                  <a:pt x="0" y="3528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76616" y="5730019"/>
            <a:ext cx="10882684" cy="3528281"/>
          </a:xfrm>
          <a:custGeom>
            <a:avLst/>
            <a:gdLst/>
            <a:ahLst/>
            <a:cxnLst/>
            <a:rect l="l" t="t" r="r" b="b"/>
            <a:pathLst>
              <a:path w="10882684" h="3528281">
                <a:moveTo>
                  <a:pt x="0" y="0"/>
                </a:moveTo>
                <a:lnTo>
                  <a:pt x="10882684" y="0"/>
                </a:lnTo>
                <a:lnTo>
                  <a:pt x="10882684" y="3528281"/>
                </a:lnTo>
                <a:lnTo>
                  <a:pt x="0" y="35282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623165"/>
            <a:ext cx="6400312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Installing the </a:t>
            </a:r>
          </a:p>
          <a:p>
            <a:pPr>
              <a:lnSpc>
                <a:spcPts val="5550"/>
              </a:lnSpc>
            </a:pPr>
            <a:r>
              <a:rPr lang="en-US" sz="5000" spc="50">
                <a:solidFill>
                  <a:srgbClr val="000000"/>
                </a:solidFill>
                <a:latin typeface="Roboto Bold"/>
              </a:rPr>
              <a:t>Homebrew package manager (brew.sh)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5256" y="3693140"/>
            <a:ext cx="5814044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for installing compilers (brew install), updating packages (brew update), update all packages (brew upgrade)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83343" y="2563793"/>
            <a:ext cx="322293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brew commands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78612"/>
            <a:chOff x="0" y="0"/>
            <a:chExt cx="6671512" cy="612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612362"/>
            </a:xfrm>
            <a:custGeom>
              <a:avLst/>
              <a:gdLst/>
              <a:ahLst/>
              <a:cxnLst/>
              <a:rect l="l" t="t" r="r" b="b"/>
              <a:pathLst>
                <a:path w="6671512" h="612362">
                  <a:moveTo>
                    <a:pt x="0" y="0"/>
                  </a:moveTo>
                  <a:lnTo>
                    <a:pt x="6671512" y="0"/>
                  </a:lnTo>
                  <a:lnTo>
                    <a:pt x="6671512" y="612362"/>
                  </a:lnTo>
                  <a:lnTo>
                    <a:pt x="0" y="612362"/>
                  </a:lnTo>
                  <a:close/>
                </a:path>
              </a:pathLst>
            </a:custGeom>
            <a:solidFill>
              <a:srgbClr val="08244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654799"/>
            <a:ext cx="18288000" cy="0"/>
          </a:xfrm>
          <a:prstGeom prst="line">
            <a:avLst/>
          </a:prstGeom>
          <a:ln w="47625" cap="flat">
            <a:solidFill>
              <a:srgbClr val="FF9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54588" y="5781716"/>
            <a:ext cx="3615332" cy="2822210"/>
            <a:chOff x="0" y="0"/>
            <a:chExt cx="5677149" cy="44317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77148" cy="4431711"/>
            </a:xfrm>
            <a:custGeom>
              <a:avLst/>
              <a:gdLst/>
              <a:ahLst/>
              <a:cxnLst/>
              <a:rect l="l" t="t" r="r" b="b"/>
              <a:pathLst>
                <a:path w="5677148" h="4431711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4431711"/>
                  </a:lnTo>
                  <a:lnTo>
                    <a:pt x="5677148" y="4431711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4352971"/>
                  </a:lnTo>
                  <a:lnTo>
                    <a:pt x="78740" y="4352971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54588" y="8523594"/>
            <a:ext cx="3615332" cy="734706"/>
            <a:chOff x="0" y="0"/>
            <a:chExt cx="1711093" cy="347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252308" y="5781716"/>
            <a:ext cx="3615332" cy="2822210"/>
            <a:chOff x="0" y="0"/>
            <a:chExt cx="5677149" cy="44317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77148" cy="4431711"/>
            </a:xfrm>
            <a:custGeom>
              <a:avLst/>
              <a:gdLst/>
              <a:ahLst/>
              <a:cxnLst/>
              <a:rect l="l" t="t" r="r" b="b"/>
              <a:pathLst>
                <a:path w="5677148" h="4431711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4431711"/>
                  </a:lnTo>
                  <a:lnTo>
                    <a:pt x="5677148" y="4431711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4352971"/>
                  </a:lnTo>
                  <a:lnTo>
                    <a:pt x="78740" y="4352971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252308" y="8523594"/>
            <a:ext cx="3615332" cy="734706"/>
            <a:chOff x="0" y="0"/>
            <a:chExt cx="1711093" cy="3477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451105" y="5781716"/>
            <a:ext cx="3615332" cy="2822210"/>
            <a:chOff x="0" y="0"/>
            <a:chExt cx="5677149" cy="44317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77148" cy="4431711"/>
            </a:xfrm>
            <a:custGeom>
              <a:avLst/>
              <a:gdLst/>
              <a:ahLst/>
              <a:cxnLst/>
              <a:rect l="l" t="t" r="r" b="b"/>
              <a:pathLst>
                <a:path w="5677148" h="4431711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4431711"/>
                  </a:lnTo>
                  <a:lnTo>
                    <a:pt x="5677148" y="4431711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4352971"/>
                  </a:lnTo>
                  <a:lnTo>
                    <a:pt x="78740" y="4352971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451105" y="8538502"/>
            <a:ext cx="3615332" cy="734706"/>
            <a:chOff x="0" y="0"/>
            <a:chExt cx="1711093" cy="347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649902" y="5781716"/>
            <a:ext cx="3615332" cy="2822210"/>
            <a:chOff x="0" y="0"/>
            <a:chExt cx="5677149" cy="44317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77148" cy="4431711"/>
            </a:xfrm>
            <a:custGeom>
              <a:avLst/>
              <a:gdLst/>
              <a:ahLst/>
              <a:cxnLst/>
              <a:rect l="l" t="t" r="r" b="b"/>
              <a:pathLst>
                <a:path w="5677148" h="4431711">
                  <a:moveTo>
                    <a:pt x="5677148" y="279400"/>
                  </a:moveTo>
                  <a:lnTo>
                    <a:pt x="5677148" y="0"/>
                  </a:lnTo>
                  <a:lnTo>
                    <a:pt x="0" y="0"/>
                  </a:lnTo>
                  <a:lnTo>
                    <a:pt x="0" y="4431711"/>
                  </a:lnTo>
                  <a:lnTo>
                    <a:pt x="5677148" y="4431711"/>
                  </a:lnTo>
                  <a:lnTo>
                    <a:pt x="5677148" y="279400"/>
                  </a:lnTo>
                  <a:close/>
                  <a:moveTo>
                    <a:pt x="5598409" y="279400"/>
                  </a:moveTo>
                  <a:lnTo>
                    <a:pt x="5598409" y="4352971"/>
                  </a:lnTo>
                  <a:lnTo>
                    <a:pt x="78740" y="4352971"/>
                  </a:lnTo>
                  <a:lnTo>
                    <a:pt x="78740" y="78740"/>
                  </a:lnTo>
                  <a:lnTo>
                    <a:pt x="5598409" y="78740"/>
                  </a:lnTo>
                  <a:lnTo>
                    <a:pt x="5598409" y="279400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649902" y="8523594"/>
            <a:ext cx="3615332" cy="734706"/>
            <a:chOff x="0" y="0"/>
            <a:chExt cx="1711093" cy="34772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11093" cy="347727"/>
            </a:xfrm>
            <a:custGeom>
              <a:avLst/>
              <a:gdLst/>
              <a:ahLst/>
              <a:cxnLst/>
              <a:rect l="l" t="t" r="r" b="b"/>
              <a:pathLst>
                <a:path w="1711093" h="347727">
                  <a:moveTo>
                    <a:pt x="0" y="0"/>
                  </a:moveTo>
                  <a:lnTo>
                    <a:pt x="1711093" y="0"/>
                  </a:lnTo>
                  <a:lnTo>
                    <a:pt x="1711093" y="347727"/>
                  </a:lnTo>
                  <a:lnTo>
                    <a:pt x="0" y="3477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6114835" y="2335095"/>
            <a:ext cx="11144465" cy="2808405"/>
          </a:xfrm>
          <a:custGeom>
            <a:avLst/>
            <a:gdLst/>
            <a:ahLst/>
            <a:cxnLst/>
            <a:rect l="l" t="t" r="r" b="b"/>
            <a:pathLst>
              <a:path w="11144465" h="2808405">
                <a:moveTo>
                  <a:pt x="0" y="0"/>
                </a:moveTo>
                <a:lnTo>
                  <a:pt x="11144465" y="0"/>
                </a:lnTo>
                <a:lnTo>
                  <a:pt x="11144465" y="2808405"/>
                </a:lnTo>
                <a:lnTo>
                  <a:pt x="0" y="2808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85490" y="2903367"/>
            <a:ext cx="15764300" cy="167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13"/>
              </a:lnSpc>
            </a:pPr>
            <a:r>
              <a:rPr lang="en-US" sz="6413" spc="64">
                <a:solidFill>
                  <a:srgbClr val="000000"/>
                </a:solidFill>
                <a:latin typeface="Roboto Bold"/>
              </a:rPr>
              <a:t>Packages </a:t>
            </a:r>
          </a:p>
          <a:p>
            <a:pPr>
              <a:lnSpc>
                <a:spcPts val="6413"/>
              </a:lnSpc>
            </a:pPr>
            <a:r>
              <a:rPr lang="en-US" sz="6413" spc="64">
                <a:solidFill>
                  <a:srgbClr val="000000"/>
                </a:solidFill>
                <a:latin typeface="Roboto Bold"/>
              </a:rPr>
              <a:t>you need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7187" y="6808682"/>
            <a:ext cx="1990132" cy="3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697" spc="26">
                <a:solidFill>
                  <a:srgbClr val="023681"/>
                </a:solidFill>
                <a:latin typeface="Roboto Bold"/>
              </a:rPr>
              <a:t>GCC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64908" y="6808682"/>
            <a:ext cx="1990132" cy="3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697" spc="26">
                <a:solidFill>
                  <a:srgbClr val="023681"/>
                </a:solidFill>
                <a:latin typeface="Roboto Bold"/>
              </a:rPr>
              <a:t>OPEN-MPI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4585" y="8756325"/>
            <a:ext cx="2435336" cy="2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</a:pPr>
            <a:r>
              <a:rPr lang="en-US" sz="1997" spc="19">
                <a:solidFill>
                  <a:srgbClr val="08244D"/>
                </a:solidFill>
                <a:latin typeface="Roboto Bold"/>
              </a:rPr>
              <a:t>brew install gcc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022" y="7312235"/>
            <a:ext cx="2716463" cy="79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GNU Compiler Collection</a:t>
            </a:r>
          </a:p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support for Fortran</a:t>
            </a:r>
          </a:p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source code -&gt; bytes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1743" y="7312235"/>
            <a:ext cx="2716463" cy="79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Open Message Passing Interface</a:t>
            </a:r>
          </a:p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for parallel computing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58290" y="6808682"/>
            <a:ext cx="1990132" cy="3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697" spc="26">
                <a:solidFill>
                  <a:srgbClr val="023681"/>
                </a:solidFill>
                <a:latin typeface="Roboto Bold"/>
              </a:rPr>
              <a:t>FFTW3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56189" y="6808682"/>
            <a:ext cx="2202758" cy="38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4"/>
              </a:lnSpc>
            </a:pPr>
            <a:r>
              <a:rPr lang="en-US" sz="2697" spc="26">
                <a:solidFill>
                  <a:srgbClr val="023681"/>
                </a:solidFill>
                <a:latin typeface="Roboto Bold"/>
              </a:rPr>
              <a:t>VECLIBFORT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27852" y="8756325"/>
            <a:ext cx="2864244" cy="2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</a:pPr>
            <a:r>
              <a:rPr lang="en-US" sz="1997" spc="19">
                <a:solidFill>
                  <a:srgbClr val="08244D"/>
                </a:solidFill>
                <a:latin typeface="Roboto Bold"/>
              </a:rPr>
              <a:t>brew install open-mpi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98408" y="1654799"/>
            <a:ext cx="4127691" cy="680295"/>
            <a:chOff x="0" y="0"/>
            <a:chExt cx="15880018" cy="261722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880018" cy="2617227"/>
            </a:xfrm>
            <a:custGeom>
              <a:avLst/>
              <a:gdLst/>
              <a:ahLst/>
              <a:cxnLst/>
              <a:rect l="l" t="t" r="r" b="b"/>
              <a:pathLst>
                <a:path w="15880018" h="2617227">
                  <a:moveTo>
                    <a:pt x="0" y="0"/>
                  </a:moveTo>
                  <a:lnTo>
                    <a:pt x="15880018" y="0"/>
                  </a:lnTo>
                  <a:lnTo>
                    <a:pt x="15880018" y="2617227"/>
                  </a:lnTo>
                  <a:lnTo>
                    <a:pt x="0" y="2617227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2589169" y="6060038"/>
            <a:ext cx="546169" cy="577193"/>
          </a:xfrm>
          <a:custGeom>
            <a:avLst/>
            <a:gdLst/>
            <a:ahLst/>
            <a:cxnLst/>
            <a:rect l="l" t="t" r="r" b="b"/>
            <a:pathLst>
              <a:path w="546169" h="577193">
                <a:moveTo>
                  <a:pt x="0" y="0"/>
                </a:moveTo>
                <a:lnTo>
                  <a:pt x="546169" y="0"/>
                </a:lnTo>
                <a:lnTo>
                  <a:pt x="546169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787428" y="6060038"/>
            <a:ext cx="546169" cy="577193"/>
          </a:xfrm>
          <a:custGeom>
            <a:avLst/>
            <a:gdLst/>
            <a:ahLst/>
            <a:cxnLst/>
            <a:rect l="l" t="t" r="r" b="b"/>
            <a:pathLst>
              <a:path w="546169" h="577193">
                <a:moveTo>
                  <a:pt x="0" y="0"/>
                </a:moveTo>
                <a:lnTo>
                  <a:pt x="546169" y="0"/>
                </a:lnTo>
                <a:lnTo>
                  <a:pt x="546169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0980271" y="6060038"/>
            <a:ext cx="546169" cy="577193"/>
          </a:xfrm>
          <a:custGeom>
            <a:avLst/>
            <a:gdLst/>
            <a:ahLst/>
            <a:cxnLst/>
            <a:rect l="l" t="t" r="r" b="b"/>
            <a:pathLst>
              <a:path w="546169" h="577193">
                <a:moveTo>
                  <a:pt x="0" y="0"/>
                </a:moveTo>
                <a:lnTo>
                  <a:pt x="546170" y="0"/>
                </a:lnTo>
                <a:lnTo>
                  <a:pt x="546170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5180987" y="6060038"/>
            <a:ext cx="546169" cy="577193"/>
          </a:xfrm>
          <a:custGeom>
            <a:avLst/>
            <a:gdLst/>
            <a:ahLst/>
            <a:cxnLst/>
            <a:rect l="l" t="t" r="r" b="b"/>
            <a:pathLst>
              <a:path w="546169" h="577193">
                <a:moveTo>
                  <a:pt x="0" y="0"/>
                </a:moveTo>
                <a:lnTo>
                  <a:pt x="546169" y="0"/>
                </a:lnTo>
                <a:lnTo>
                  <a:pt x="546169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900540" y="7312235"/>
            <a:ext cx="2716463" cy="106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Fast Fourier Transform in the West</a:t>
            </a:r>
          </a:p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basis sets, structures and properties calculations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99337" y="7312235"/>
            <a:ext cx="2716463" cy="106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Fortran compatible version of VecLib</a:t>
            </a:r>
          </a:p>
          <a:p>
            <a:pPr marL="332826" lvl="1" indent="-166413">
              <a:lnSpc>
                <a:spcPts val="2158"/>
              </a:lnSpc>
              <a:buFont typeface="Arial"/>
              <a:buChar char="•"/>
            </a:pPr>
            <a:r>
              <a:rPr lang="en-US" sz="1541" spc="46">
                <a:solidFill>
                  <a:srgbClr val="000000"/>
                </a:solidFill>
                <a:latin typeface="Roboto"/>
              </a:rPr>
              <a:t>Vector computations</a:t>
            </a:r>
          </a:p>
          <a:p>
            <a:pPr>
              <a:lnSpc>
                <a:spcPts val="2158"/>
              </a:lnSpc>
            </a:pPr>
            <a:endParaRPr lang="en-US" sz="1541" spc="46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9821234" y="8756325"/>
            <a:ext cx="2864244" cy="2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</a:pPr>
            <a:r>
              <a:rPr lang="en-US" sz="1997" spc="19">
                <a:solidFill>
                  <a:srgbClr val="08244D"/>
                </a:solidFill>
                <a:latin typeface="Roboto Bold"/>
              </a:rPr>
              <a:t>brew install fftw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18937" y="8756325"/>
            <a:ext cx="2864244" cy="29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7"/>
              </a:lnSpc>
            </a:pPr>
            <a:r>
              <a:rPr lang="en-US" sz="1997" spc="19">
                <a:solidFill>
                  <a:srgbClr val="08244D"/>
                </a:solidFill>
                <a:latin typeface="Roboto Bold"/>
              </a:rPr>
              <a:t>brew install veclibfort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59794"/>
            <a:ext cx="8096226" cy="11146794"/>
            <a:chOff x="0" y="0"/>
            <a:chExt cx="2953525" cy="4066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525" cy="4066380"/>
            </a:xfrm>
            <a:custGeom>
              <a:avLst/>
              <a:gdLst/>
              <a:ahLst/>
              <a:cxnLst/>
              <a:rect l="l" t="t" r="r" b="b"/>
              <a:pathLst>
                <a:path w="2953525" h="4066380">
                  <a:moveTo>
                    <a:pt x="0" y="0"/>
                  </a:moveTo>
                  <a:lnTo>
                    <a:pt x="2953525" y="0"/>
                  </a:lnTo>
                  <a:lnTo>
                    <a:pt x="2953525" y="4066380"/>
                  </a:lnTo>
                  <a:lnTo>
                    <a:pt x="0" y="4066380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046964" y="5153727"/>
            <a:ext cx="8212336" cy="3348589"/>
          </a:xfrm>
          <a:custGeom>
            <a:avLst/>
            <a:gdLst/>
            <a:ahLst/>
            <a:cxnLst/>
            <a:rect l="l" t="t" r="r" b="b"/>
            <a:pathLst>
              <a:path w="8212336" h="3348589">
                <a:moveTo>
                  <a:pt x="0" y="0"/>
                </a:moveTo>
                <a:lnTo>
                  <a:pt x="8212336" y="0"/>
                </a:lnTo>
                <a:lnTo>
                  <a:pt x="8212336" y="3348588"/>
                </a:lnTo>
                <a:lnTo>
                  <a:pt x="0" y="334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43831" y="1408300"/>
            <a:ext cx="2903289" cy="678015"/>
            <a:chOff x="0" y="0"/>
            <a:chExt cx="2297362" cy="536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048465" y="3172165"/>
            <a:ext cx="590732" cy="590732"/>
          </a:xfrm>
          <a:custGeom>
            <a:avLst/>
            <a:gdLst/>
            <a:ahLst/>
            <a:cxnLst/>
            <a:rect l="l" t="t" r="r" b="b"/>
            <a:pathLst>
              <a:path w="590732" h="590732">
                <a:moveTo>
                  <a:pt x="0" y="0"/>
                </a:moveTo>
                <a:lnTo>
                  <a:pt x="590732" y="0"/>
                </a:lnTo>
                <a:lnTo>
                  <a:pt x="590732" y="590732"/>
                </a:lnTo>
                <a:lnTo>
                  <a:pt x="0" y="59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43451" y="3274127"/>
            <a:ext cx="560848" cy="654050"/>
          </a:xfrm>
          <a:custGeom>
            <a:avLst/>
            <a:gdLst/>
            <a:ahLst/>
            <a:cxnLst/>
            <a:rect l="l" t="t" r="r" b="b"/>
            <a:pathLst>
              <a:path w="560848" h="654050">
                <a:moveTo>
                  <a:pt x="0" y="0"/>
                </a:moveTo>
                <a:lnTo>
                  <a:pt x="560848" y="0"/>
                </a:lnTo>
                <a:lnTo>
                  <a:pt x="560848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48465" y="8782072"/>
            <a:ext cx="8210835" cy="476228"/>
          </a:xfrm>
          <a:custGeom>
            <a:avLst/>
            <a:gdLst/>
            <a:ahLst/>
            <a:cxnLst/>
            <a:rect l="l" t="t" r="r" b="b"/>
            <a:pathLst>
              <a:path w="8210835" h="476228">
                <a:moveTo>
                  <a:pt x="0" y="0"/>
                </a:moveTo>
                <a:lnTo>
                  <a:pt x="8210835" y="0"/>
                </a:lnTo>
                <a:lnTo>
                  <a:pt x="8210835" y="476228"/>
                </a:lnTo>
                <a:lnTo>
                  <a:pt x="0" y="4762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2995" y="1028700"/>
            <a:ext cx="6130237" cy="5263431"/>
          </a:xfrm>
          <a:custGeom>
            <a:avLst/>
            <a:gdLst/>
            <a:ahLst/>
            <a:cxnLst/>
            <a:rect l="l" t="t" r="r" b="b"/>
            <a:pathLst>
              <a:path w="6130237" h="5263431">
                <a:moveTo>
                  <a:pt x="0" y="0"/>
                </a:moveTo>
                <a:lnTo>
                  <a:pt x="6130237" y="0"/>
                </a:lnTo>
                <a:lnTo>
                  <a:pt x="6130237" y="5263431"/>
                </a:lnTo>
                <a:lnTo>
                  <a:pt x="0" y="5263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990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52523" y="6899286"/>
            <a:ext cx="5960708" cy="247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Access </a:t>
            </a:r>
            <a:r>
              <a:rPr lang="en-US" sz="2000" spc="60">
                <a:solidFill>
                  <a:srgbClr val="FFFFFF"/>
                </a:solidFill>
                <a:latin typeface="Roboto Italics"/>
              </a:rPr>
              <a:t>quantum-espresso.org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Under </a:t>
            </a:r>
            <a:r>
              <a:rPr lang="en-US" sz="2000" spc="60">
                <a:solidFill>
                  <a:srgbClr val="FFFFFF"/>
                </a:solidFill>
                <a:latin typeface="Roboto Italics"/>
              </a:rPr>
              <a:t>Downloads,</a:t>
            </a:r>
            <a:r>
              <a:rPr lang="en-US" sz="2000" spc="60">
                <a:solidFill>
                  <a:srgbClr val="FFFFFF"/>
                </a:solidFill>
                <a:latin typeface="Roboto"/>
              </a:rPr>
              <a:t> register an account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Upon logging in, you can access the </a:t>
            </a:r>
            <a:r>
              <a:rPr lang="en-US" sz="2000" spc="60">
                <a:solidFill>
                  <a:srgbClr val="FFFFFF"/>
                </a:solidFill>
                <a:latin typeface="Roboto Italics"/>
              </a:rPr>
              <a:t>Downloads</a:t>
            </a:r>
            <a:r>
              <a:rPr lang="en-US" sz="2000" spc="60">
                <a:solidFill>
                  <a:srgbClr val="FFFFFF"/>
                </a:solidFill>
                <a:latin typeface="Roboto"/>
              </a:rPr>
              <a:t> with a list of versions 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After choosing a version, click the 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      </a:t>
            </a:r>
            <a:r>
              <a:rPr lang="en-US" sz="2000" spc="60">
                <a:solidFill>
                  <a:srgbClr val="FFFFFF"/>
                </a:solidFill>
                <a:latin typeface="Roboto Italics"/>
              </a:rPr>
              <a:t>Quantum ESPRESSO V.X.Y</a:t>
            </a:r>
            <a:r>
              <a:rPr lang="en-US" sz="2000" spc="60">
                <a:solidFill>
                  <a:srgbClr val="FFFFFF"/>
                </a:solidFill>
                <a:latin typeface="Roboto"/>
              </a:rPr>
              <a:t> button to download        </a:t>
            </a:r>
          </a:p>
          <a:p>
            <a:pPr algn="just">
              <a:lnSpc>
                <a:spcPts val="2800"/>
              </a:lnSpc>
            </a:pPr>
            <a:r>
              <a:rPr lang="en-US" sz="2000" spc="60">
                <a:solidFill>
                  <a:srgbClr val="FFFFFF"/>
                </a:solidFill>
                <a:latin typeface="Roboto"/>
              </a:rPr>
              <a:t>      the tar.gz file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46964" y="908644"/>
            <a:ext cx="8212336" cy="20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Downloading and extracting</a:t>
            </a:r>
          </a:p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Quantum ESPRESSO </a:t>
            </a:r>
          </a:p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from quantum-espresso.org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48465" y="4074137"/>
            <a:ext cx="77190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tar.gz is a zipped file containing all the source code of Quantum ESPRESSO version 7.2. This would be extracted using tar -zxvf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83593" y="3569402"/>
            <a:ext cx="44758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tar -zxvf qe-7.2-ReleasePack.tar.gz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59794"/>
            <a:ext cx="8096226" cy="11146794"/>
            <a:chOff x="0" y="0"/>
            <a:chExt cx="2953525" cy="4066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53525" cy="4066380"/>
            </a:xfrm>
            <a:custGeom>
              <a:avLst/>
              <a:gdLst/>
              <a:ahLst/>
              <a:cxnLst/>
              <a:rect l="l" t="t" r="r" b="b"/>
              <a:pathLst>
                <a:path w="2953525" h="4066380">
                  <a:moveTo>
                    <a:pt x="0" y="0"/>
                  </a:moveTo>
                  <a:lnTo>
                    <a:pt x="2953525" y="0"/>
                  </a:lnTo>
                  <a:lnTo>
                    <a:pt x="2953525" y="4066380"/>
                  </a:lnTo>
                  <a:lnTo>
                    <a:pt x="0" y="4066380"/>
                  </a:lnTo>
                  <a:close/>
                </a:path>
              </a:pathLst>
            </a:custGeom>
            <a:solidFill>
              <a:srgbClr val="02368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046964" y="5153727"/>
            <a:ext cx="8212336" cy="3348589"/>
          </a:xfrm>
          <a:custGeom>
            <a:avLst/>
            <a:gdLst/>
            <a:ahLst/>
            <a:cxnLst/>
            <a:rect l="l" t="t" r="r" b="b"/>
            <a:pathLst>
              <a:path w="8212336" h="3348589">
                <a:moveTo>
                  <a:pt x="0" y="0"/>
                </a:moveTo>
                <a:lnTo>
                  <a:pt x="8212336" y="0"/>
                </a:lnTo>
                <a:lnTo>
                  <a:pt x="8212336" y="3348588"/>
                </a:lnTo>
                <a:lnTo>
                  <a:pt x="0" y="3348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343831" y="1408300"/>
            <a:ext cx="2903289" cy="678015"/>
            <a:chOff x="0" y="0"/>
            <a:chExt cx="2297362" cy="5365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7362" cy="536511"/>
            </a:xfrm>
            <a:custGeom>
              <a:avLst/>
              <a:gdLst/>
              <a:ahLst/>
              <a:cxnLst/>
              <a:rect l="l" t="t" r="r" b="b"/>
              <a:pathLst>
                <a:path w="2297362" h="536511">
                  <a:moveTo>
                    <a:pt x="0" y="0"/>
                  </a:moveTo>
                  <a:lnTo>
                    <a:pt x="2297362" y="0"/>
                  </a:lnTo>
                  <a:lnTo>
                    <a:pt x="2297362" y="536511"/>
                  </a:lnTo>
                  <a:lnTo>
                    <a:pt x="0" y="536511"/>
                  </a:lnTo>
                  <a:close/>
                </a:path>
              </a:pathLst>
            </a:custGeom>
            <a:solidFill>
              <a:srgbClr val="FF9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1018473"/>
            <a:ext cx="6204173" cy="4125027"/>
          </a:xfrm>
          <a:custGeom>
            <a:avLst/>
            <a:gdLst/>
            <a:ahLst/>
            <a:cxnLst/>
            <a:rect l="l" t="t" r="r" b="b"/>
            <a:pathLst>
              <a:path w="6204173" h="4125027">
                <a:moveTo>
                  <a:pt x="0" y="0"/>
                </a:moveTo>
                <a:lnTo>
                  <a:pt x="6204173" y="0"/>
                </a:lnTo>
                <a:lnTo>
                  <a:pt x="6204173" y="4125027"/>
                </a:lnTo>
                <a:lnTo>
                  <a:pt x="0" y="4125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48465" y="3172165"/>
            <a:ext cx="590732" cy="590732"/>
          </a:xfrm>
          <a:custGeom>
            <a:avLst/>
            <a:gdLst/>
            <a:ahLst/>
            <a:cxnLst/>
            <a:rect l="l" t="t" r="r" b="b"/>
            <a:pathLst>
              <a:path w="590732" h="590732">
                <a:moveTo>
                  <a:pt x="0" y="0"/>
                </a:moveTo>
                <a:lnTo>
                  <a:pt x="590732" y="0"/>
                </a:lnTo>
                <a:lnTo>
                  <a:pt x="590732" y="590732"/>
                </a:lnTo>
                <a:lnTo>
                  <a:pt x="0" y="59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243451" y="3274127"/>
            <a:ext cx="560848" cy="654050"/>
          </a:xfrm>
          <a:custGeom>
            <a:avLst/>
            <a:gdLst/>
            <a:ahLst/>
            <a:cxnLst/>
            <a:rect l="l" t="t" r="r" b="b"/>
            <a:pathLst>
              <a:path w="560848" h="654050">
                <a:moveTo>
                  <a:pt x="0" y="0"/>
                </a:moveTo>
                <a:lnTo>
                  <a:pt x="560848" y="0"/>
                </a:lnTo>
                <a:lnTo>
                  <a:pt x="560848" y="654050"/>
                </a:lnTo>
                <a:lnTo>
                  <a:pt x="0" y="654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48465" y="8782072"/>
            <a:ext cx="8210835" cy="476228"/>
          </a:xfrm>
          <a:custGeom>
            <a:avLst/>
            <a:gdLst/>
            <a:ahLst/>
            <a:cxnLst/>
            <a:rect l="l" t="t" r="r" b="b"/>
            <a:pathLst>
              <a:path w="8210835" h="476228">
                <a:moveTo>
                  <a:pt x="0" y="0"/>
                </a:moveTo>
                <a:lnTo>
                  <a:pt x="8210835" y="0"/>
                </a:lnTo>
                <a:lnTo>
                  <a:pt x="8210835" y="476228"/>
                </a:lnTo>
                <a:lnTo>
                  <a:pt x="0" y="476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932541" flipH="1">
            <a:off x="5488053" y="5802400"/>
            <a:ext cx="6217317" cy="1756392"/>
          </a:xfrm>
          <a:custGeom>
            <a:avLst/>
            <a:gdLst/>
            <a:ahLst/>
            <a:cxnLst/>
            <a:rect l="l" t="t" r="r" b="b"/>
            <a:pathLst>
              <a:path w="6217317" h="1756392">
                <a:moveTo>
                  <a:pt x="6217316" y="0"/>
                </a:moveTo>
                <a:lnTo>
                  <a:pt x="0" y="0"/>
                </a:lnTo>
                <a:lnTo>
                  <a:pt x="0" y="1756392"/>
                </a:lnTo>
                <a:lnTo>
                  <a:pt x="6217316" y="1756392"/>
                </a:lnTo>
                <a:lnTo>
                  <a:pt x="621731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046964" y="908644"/>
            <a:ext cx="8212336" cy="201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Downloading and extracting</a:t>
            </a:r>
          </a:p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Quantum ESPRESSO </a:t>
            </a:r>
          </a:p>
          <a:p>
            <a:pPr>
              <a:lnSpc>
                <a:spcPts val="5279"/>
              </a:lnSpc>
            </a:pPr>
            <a:r>
              <a:rPr lang="en-US" sz="4756" spc="47">
                <a:solidFill>
                  <a:srgbClr val="000000"/>
                </a:solidFill>
                <a:latin typeface="Roboto Bold"/>
              </a:rPr>
              <a:t>from quantum-espresso.org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48465" y="4074137"/>
            <a:ext cx="77190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"/>
              </a:rPr>
              <a:t>tar.gz is a zipped file containing all the source code of Quantum ESPRESSO version 7.2. This would be extracted using tar -zxvf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83593" y="3569402"/>
            <a:ext cx="447581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60">
                <a:solidFill>
                  <a:srgbClr val="000000"/>
                </a:solidFill>
                <a:latin typeface="Roboto Bold Italics"/>
              </a:rPr>
              <a:t>tar -zxvf qe-7.2-ReleasePack.tar.gz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55519" y="5553075"/>
            <a:ext cx="8754709" cy="73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8"/>
              </a:lnSpc>
            </a:pPr>
            <a:r>
              <a:rPr lang="en-US" sz="5070" spc="50">
                <a:solidFill>
                  <a:srgbClr val="FF9000"/>
                </a:solidFill>
                <a:latin typeface="Roboto Bold"/>
              </a:rPr>
              <a:t>Success!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1772</Words>
  <Application>Microsoft Macintosh PowerPoint</Application>
  <PresentationFormat>Custom</PresentationFormat>
  <Paragraphs>221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Roboto Bold</vt:lpstr>
      <vt:lpstr>Roboto Italics</vt:lpstr>
      <vt:lpstr>Roboto</vt:lpstr>
      <vt:lpstr>Roboto Medium</vt:lpstr>
      <vt:lpstr>Roboto Bold Italics</vt:lpstr>
      <vt:lpstr>Calibri</vt:lpstr>
      <vt:lpstr>Roboto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Modern Mobile Apps Presentation Template</dc:title>
  <cp:lastModifiedBy>Ana Clarissa Torio</cp:lastModifiedBy>
  <cp:revision>2</cp:revision>
  <dcterms:created xsi:type="dcterms:W3CDTF">2006-08-16T00:00:00Z</dcterms:created>
  <dcterms:modified xsi:type="dcterms:W3CDTF">2023-06-05T06:29:38Z</dcterms:modified>
  <dc:identifier>DAFj-g4AUAo</dc:identifier>
</cp:coreProperties>
</file>